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7.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8" r:id="rId2"/>
    <p:sldMasterId id="2147483693" r:id="rId3"/>
    <p:sldMasterId id="2147483705" r:id="rId4"/>
    <p:sldMasterId id="2147483720" r:id="rId5"/>
    <p:sldMasterId id="2147483735" r:id="rId6"/>
    <p:sldMasterId id="2147483762" r:id="rId7"/>
    <p:sldMasterId id="2147483777" r:id="rId8"/>
    <p:sldMasterId id="2147483789" r:id="rId9"/>
  </p:sldMasterIdLst>
  <p:notesMasterIdLst>
    <p:notesMasterId r:id="rId18"/>
  </p:notesMasterIdLst>
  <p:handoutMasterIdLst>
    <p:handoutMasterId r:id="rId19"/>
  </p:handoutMasterIdLst>
  <p:sldIdLst>
    <p:sldId id="395" r:id="rId10"/>
    <p:sldId id="549" r:id="rId11"/>
    <p:sldId id="461" r:id="rId12"/>
    <p:sldId id="460" r:id="rId13"/>
    <p:sldId id="550" r:id="rId14"/>
    <p:sldId id="462" r:id="rId15"/>
    <p:sldId id="459" r:id="rId16"/>
    <p:sldId id="481"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49">
          <p15:clr>
            <a:srgbClr val="A4A3A4"/>
          </p15:clr>
        </p15:guide>
        <p15:guide id="3" orient="horz" pos="3545">
          <p15:clr>
            <a:srgbClr val="A4A3A4"/>
          </p15:clr>
        </p15:guide>
        <p15:guide id="4" orient="horz" pos="844">
          <p15:clr>
            <a:srgbClr val="A4A3A4"/>
          </p15:clr>
        </p15:guide>
        <p15:guide id="5" orient="horz" pos="1446">
          <p15:clr>
            <a:srgbClr val="A4A3A4"/>
          </p15:clr>
        </p15:guide>
        <p15:guide id="6" orient="horz" pos="1979">
          <p15:clr>
            <a:srgbClr val="A4A3A4"/>
          </p15:clr>
        </p15:guide>
        <p15:guide id="7" pos="2361">
          <p15:clr>
            <a:srgbClr val="A4A3A4"/>
          </p15:clr>
        </p15:guide>
        <p15:guide id="8" pos="5460">
          <p15:clr>
            <a:srgbClr val="A4A3A4"/>
          </p15:clr>
        </p15:guide>
        <p15:guide id="9" pos="286">
          <p15:clr>
            <a:srgbClr val="A4A3A4"/>
          </p15:clr>
        </p15:guide>
        <p15:guide id="10" pos="1242">
          <p15:clr>
            <a:srgbClr val="A4A3A4"/>
          </p15:clr>
        </p15:guide>
        <p15:guide id="11" pos="3394">
          <p15:clr>
            <a:srgbClr val="A4A3A4"/>
          </p15:clr>
        </p15:guide>
        <p15:guide id="12" pos="442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7admin" initials="W" lastIdx="1" clrIdx="0"/>
  <p:cmAuthor id="1" name="Patty Nieman" initials="PN" lastIdx="9" clrIdx="1"/>
  <p:cmAuthor id="2" name="dlevitz" initials="dl" lastIdx="2" clrIdx="2"/>
  <p:cmAuthor id="3" name="Christina Kramer" initials="CK"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9900"/>
    <a:srgbClr val="008375"/>
    <a:srgbClr val="FFFFFF"/>
    <a:srgbClr val="D9D9D9"/>
    <a:srgbClr val="F2F2F2"/>
    <a:srgbClr val="E8E8E8"/>
    <a:srgbClr val="E87722"/>
    <a:srgbClr val="E9E9EA"/>
    <a:srgbClr val="33006F"/>
    <a:srgbClr val="004A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5080" autoAdjust="0"/>
    <p:restoredTop sz="95560" autoAdjust="0"/>
  </p:normalViewPr>
  <p:slideViewPr>
    <p:cSldViewPr snapToGrid="0">
      <p:cViewPr varScale="1">
        <p:scale>
          <a:sx n="70" d="100"/>
          <a:sy n="70" d="100"/>
        </p:scale>
        <p:origin x="744" y="72"/>
      </p:cViewPr>
      <p:guideLst>
        <p:guide orient="horz"/>
        <p:guide orient="horz" pos="149"/>
        <p:guide orient="horz" pos="3545"/>
        <p:guide orient="horz" pos="844"/>
        <p:guide orient="horz" pos="1446"/>
        <p:guide orient="horz" pos="1979"/>
        <p:guide pos="2361"/>
        <p:guide pos="5460"/>
        <p:guide pos="286"/>
        <p:guide pos="1242"/>
        <p:guide pos="3394"/>
        <p:guide pos="4421"/>
      </p:guideLst>
    </p:cSldViewPr>
  </p:slideViewPr>
  <p:notesTextViewPr>
    <p:cViewPr>
      <p:scale>
        <a:sx n="1" d="1"/>
        <a:sy n="1" d="1"/>
      </p:scale>
      <p:origin x="0" y="0"/>
    </p:cViewPr>
  </p:notesTextViewPr>
  <p:sorterViewPr>
    <p:cViewPr>
      <p:scale>
        <a:sx n="160" d="100"/>
        <a:sy n="160" d="100"/>
      </p:scale>
      <p:origin x="0" y="0"/>
    </p:cViewPr>
  </p:sorterViewPr>
  <p:notesViewPr>
    <p:cSldViewPr snapToGrid="0">
      <p:cViewPr varScale="1">
        <p:scale>
          <a:sx n="78" d="100"/>
          <a:sy n="78" d="100"/>
        </p:scale>
        <p:origin x="-336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2F9E4E3-F7FB-47CD-9C0E-2CEB49CD529B}" type="datetimeFigureOut">
              <a:rPr lang="en-US" smtClean="0"/>
              <a:t>5/20/2016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86FEFD0-D57B-4D6A-B2D7-C3EDA058CC79}" type="slidenum">
              <a:rPr lang="en-US" smtClean="0"/>
              <a:t>‹#›</a:t>
            </a:fld>
            <a:endParaRPr lang="en-US" dirty="0"/>
          </a:p>
        </p:txBody>
      </p:sp>
    </p:spTree>
    <p:extLst>
      <p:ext uri="{BB962C8B-B14F-4D97-AF65-F5344CB8AC3E}">
        <p14:creationId xmlns:p14="http://schemas.microsoft.com/office/powerpoint/2010/main" val="2910570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C1AC51-D059-4223-9C88-494598A3634F}" type="datetimeFigureOut">
              <a:rPr lang="en-US" smtClean="0"/>
              <a:t>5/20/2016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36492AF-BC2A-4188-B06F-754C36A745CF}" type="slidenum">
              <a:rPr lang="en-US" smtClean="0"/>
              <a:t>‹#›</a:t>
            </a:fld>
            <a:endParaRPr lang="en-US" dirty="0"/>
          </a:p>
        </p:txBody>
      </p:sp>
    </p:spTree>
    <p:extLst>
      <p:ext uri="{BB962C8B-B14F-4D97-AF65-F5344CB8AC3E}">
        <p14:creationId xmlns:p14="http://schemas.microsoft.com/office/powerpoint/2010/main" val="2369103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DCEE35-E027-4542-9B66-A08816E3673F}" type="slidenum">
              <a:rPr lang="en-US" smtClean="0"/>
              <a:pPr/>
              <a:t>1</a:t>
            </a:fld>
            <a:endParaRPr lang="en-US" dirty="0"/>
          </a:p>
        </p:txBody>
      </p:sp>
    </p:spTree>
    <p:extLst>
      <p:ext uri="{BB962C8B-B14F-4D97-AF65-F5344CB8AC3E}">
        <p14:creationId xmlns:p14="http://schemas.microsoft.com/office/powerpoint/2010/main" val="2746140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Value based care is where the market is going. Are you ready?</a:t>
            </a:r>
          </a:p>
          <a:p>
            <a:endParaRPr lang="en-US" baseline="0" dirty="0" smtClean="0"/>
          </a:p>
          <a:p>
            <a:r>
              <a:rPr lang="en-US" baseline="0" dirty="0" smtClean="0"/>
              <a:t>Federal &amp; State Budgets Constraining Public/Payer Price growth; Baby Boomers entering Medicare rolls; Coverage expansion boosting Medicaid eligibility; Incidence of Chronic Disease multiple co morbidities rising; Payments subject to quality and cost-based risks</a:t>
            </a:r>
          </a:p>
          <a:p>
            <a:endParaRPr lang="en-US" baseline="0" dirty="0" smtClean="0"/>
          </a:p>
          <a:p>
            <a:pPr marL="0" indent="0">
              <a:buClr>
                <a:srgbClr val="D45D00"/>
              </a:buClr>
              <a:buNone/>
            </a:pPr>
            <a:r>
              <a:rPr lang="en-US" sz="1200" b="1" dirty="0" smtClean="0">
                <a:solidFill>
                  <a:schemeClr val="accent1"/>
                </a:solidFill>
              </a:rPr>
              <a:t>Value-based payment modifier</a:t>
            </a:r>
            <a:r>
              <a:rPr lang="en-US" sz="1200" baseline="30000" dirty="0" smtClean="0">
                <a:solidFill>
                  <a:schemeClr val="accent1"/>
                </a:solidFill>
              </a:rPr>
              <a:t>1</a:t>
            </a:r>
          </a:p>
          <a:p>
            <a:pPr>
              <a:buClr>
                <a:schemeClr val="tx1"/>
              </a:buClr>
            </a:pPr>
            <a:r>
              <a:rPr lang="en-US" sz="1200" dirty="0" smtClean="0">
                <a:solidFill>
                  <a:srgbClr val="53565A"/>
                </a:solidFill>
              </a:rPr>
              <a:t>HHS has set goal of tying 50% of Medicare payments to quality or value through alternative payment models (e.g., ACOs or bundled payments) by the end of 2018</a:t>
            </a:r>
          </a:p>
          <a:p>
            <a:pPr>
              <a:buClr>
                <a:schemeClr val="tx1"/>
              </a:buClr>
            </a:pPr>
            <a:r>
              <a:rPr lang="en-US" sz="1200" dirty="0" smtClean="0">
                <a:solidFill>
                  <a:srgbClr val="53565A"/>
                </a:solidFill>
              </a:rPr>
              <a:t>A number of states are pursuing value-based care payment models for Managed Medicaid as well</a:t>
            </a:r>
          </a:p>
          <a:p>
            <a:endParaRPr lang="en-US" dirty="0" smtClean="0"/>
          </a:p>
          <a:p>
            <a:pPr marL="0" indent="0">
              <a:buClr>
                <a:srgbClr val="D45D00"/>
              </a:buClr>
              <a:buFont typeface="Arial" pitchFamily="34" charset="0"/>
              <a:buNone/>
            </a:pPr>
            <a:r>
              <a:rPr lang="en-US" sz="1200" b="1" dirty="0" smtClean="0">
                <a:solidFill>
                  <a:schemeClr val="tx2"/>
                </a:solidFill>
              </a:rPr>
              <a:t>Keeping up with competition</a:t>
            </a:r>
            <a:r>
              <a:rPr lang="en-US" sz="1200" baseline="30000" dirty="0" smtClean="0">
                <a:solidFill>
                  <a:schemeClr val="tx2"/>
                </a:solidFill>
              </a:rPr>
              <a:t>2</a:t>
            </a:r>
          </a:p>
          <a:p>
            <a:pPr>
              <a:buClr>
                <a:schemeClr val="tx1"/>
              </a:buClr>
            </a:pPr>
            <a:r>
              <a:rPr lang="en-US" sz="1200" dirty="0" smtClean="0">
                <a:solidFill>
                  <a:srgbClr val="53565A"/>
                </a:solidFill>
              </a:rPr>
              <a:t>UHC has $43 billion in value-based contracts representing 13 million lives and expected to reach $65 billion by 2018</a:t>
            </a:r>
          </a:p>
          <a:p>
            <a:pPr>
              <a:buClr>
                <a:schemeClr val="tx1"/>
              </a:buClr>
            </a:pPr>
            <a:r>
              <a:rPr lang="en-US" sz="1200" dirty="0" smtClean="0">
                <a:solidFill>
                  <a:srgbClr val="53565A"/>
                </a:solidFill>
              </a:rPr>
              <a:t>Anthem has $38 billion invested in value-based contracts, representing 30% of its commercial claims for 40,000 providers </a:t>
            </a:r>
          </a:p>
          <a:p>
            <a:pPr>
              <a:buClr>
                <a:schemeClr val="tx1"/>
              </a:buClr>
            </a:pPr>
            <a:r>
              <a:rPr lang="en-US" sz="1200" dirty="0" smtClean="0">
                <a:solidFill>
                  <a:srgbClr val="53565A"/>
                </a:solidFill>
              </a:rPr>
              <a:t>Health Care Transformation Task Force — 20 major health systems, payers pledge to convert 75% of business to value-based arrangements by 2020</a:t>
            </a:r>
          </a:p>
          <a:p>
            <a:endParaRPr lang="en-US" dirty="0" smtClean="0"/>
          </a:p>
          <a:p>
            <a:pPr marL="0" indent="0">
              <a:buClr>
                <a:srgbClr val="D45D00"/>
              </a:buClr>
              <a:buNone/>
            </a:pPr>
            <a:r>
              <a:rPr lang="en-US" sz="1200" b="1" dirty="0" smtClean="0"/>
              <a:t>Addressing provider ACO needs</a:t>
            </a:r>
            <a:r>
              <a:rPr lang="en-US" sz="1200" baseline="30000" dirty="0" smtClean="0"/>
              <a:t>3</a:t>
            </a:r>
          </a:p>
          <a:p>
            <a:pPr>
              <a:buClr>
                <a:schemeClr val="tx1"/>
              </a:buClr>
            </a:pPr>
            <a:r>
              <a:rPr lang="en-US" sz="1200" dirty="0" smtClean="0">
                <a:solidFill>
                  <a:srgbClr val="53565A"/>
                </a:solidFill>
              </a:rPr>
              <a:t>750 ACOs created to date, representing &gt; 23 million covered lives as of Q1</a:t>
            </a:r>
            <a:r>
              <a:rPr lang="en-US" sz="1200" dirty="0" smtClean="0">
                <a:solidFill>
                  <a:srgbClr val="53565A"/>
                </a:solidFill>
                <a:latin typeface="Arial"/>
                <a:cs typeface="Arial"/>
              </a:rPr>
              <a:t>−</a:t>
            </a:r>
            <a:r>
              <a:rPr lang="en-US" sz="1200" dirty="0" smtClean="0">
                <a:solidFill>
                  <a:srgbClr val="53565A"/>
                </a:solidFill>
              </a:rPr>
              <a:t>15</a:t>
            </a:r>
          </a:p>
          <a:p>
            <a:pPr>
              <a:buClr>
                <a:schemeClr val="tx1"/>
              </a:buClr>
            </a:pPr>
            <a:r>
              <a:rPr lang="en-US" sz="1200" dirty="0" smtClean="0">
                <a:solidFill>
                  <a:srgbClr val="53565A"/>
                </a:solidFill>
              </a:rPr>
              <a:t>132 Payers (Medicare, Medicaid, commercial, regional) are participating in ACOs </a:t>
            </a:r>
          </a:p>
          <a:p>
            <a:pPr>
              <a:buClr>
                <a:schemeClr val="tx1"/>
              </a:buClr>
            </a:pPr>
            <a:r>
              <a:rPr lang="en-US" sz="1200" dirty="0" smtClean="0">
                <a:solidFill>
                  <a:srgbClr val="53565A"/>
                </a:solidFill>
              </a:rPr>
              <a:t>Estimated growth by 2020 for ACOs &gt; 70 million covered lives</a:t>
            </a:r>
          </a:p>
          <a:p>
            <a:endParaRPr lang="en-US" dirty="0" smtClean="0"/>
          </a:p>
        </p:txBody>
      </p:sp>
      <p:sp>
        <p:nvSpPr>
          <p:cNvPr id="4" name="Slide Number Placeholder 3"/>
          <p:cNvSpPr>
            <a:spLocks noGrp="1"/>
          </p:cNvSpPr>
          <p:nvPr>
            <p:ph type="sldNum" sz="quarter" idx="10"/>
          </p:nvPr>
        </p:nvSpPr>
        <p:spPr/>
        <p:txBody>
          <a:bodyPr/>
          <a:lstStyle/>
          <a:p>
            <a:pPr>
              <a:defRPr/>
            </a:pPr>
            <a:fld id="{A4EEC73F-ACAE-4C07-BA03-69489AB17CE3}"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3695649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89">
              <a:defRPr/>
            </a:pPr>
            <a:r>
              <a:rPr lang="en-US" dirty="0" smtClean="0">
                <a:solidFill>
                  <a:srgbClr val="53565A"/>
                </a:solidFill>
              </a:rPr>
              <a:t>Take the journey</a:t>
            </a:r>
            <a:r>
              <a:rPr lang="en-US" baseline="0" dirty="0" smtClean="0">
                <a:solidFill>
                  <a:srgbClr val="53565A"/>
                </a:solidFill>
              </a:rPr>
              <a:t> of value based care…</a:t>
            </a:r>
          </a:p>
          <a:p>
            <a:pPr marL="0" marR="0" indent="0" algn="l" defTabSz="914389"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914389"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The trend toward value-based payments will only accelerate as consumers insist on greater transparency in the cost and quality of their care as well as a better patient experience. </a:t>
            </a:r>
            <a:r>
              <a:rPr lang="en-US" baseline="0" dirty="0" smtClean="0">
                <a:solidFill>
                  <a:srgbClr val="53565A"/>
                </a:solidFill>
              </a:rPr>
              <a:t>Building a strong plan which hits the Triple Aim around value based care: Quality, Patient Satisfaction and Costs. </a:t>
            </a:r>
            <a:endParaRPr lang="en-US" dirty="0" smtClean="0">
              <a:solidFill>
                <a:srgbClr val="53565A"/>
              </a:solidFill>
            </a:endParaRPr>
          </a:p>
          <a:p>
            <a:pPr defTabSz="914389">
              <a:defRPr/>
            </a:pPr>
            <a:endParaRPr lang="en-US" baseline="0" dirty="0" smtClean="0">
              <a:solidFill>
                <a:srgbClr val="53565A"/>
              </a:solidFill>
            </a:endParaRPr>
          </a:p>
          <a:p>
            <a:pPr defTabSz="914389">
              <a:defRPr/>
            </a:pPr>
            <a:r>
              <a:rPr lang="en-US" sz="1200" b="0" i="0" kern="1200" dirty="0" smtClean="0">
                <a:solidFill>
                  <a:schemeClr val="tx1"/>
                </a:solidFill>
                <a:effectLst/>
                <a:latin typeface="+mn-lt"/>
                <a:ea typeface="+mn-ea"/>
                <a:cs typeface="+mn-cs"/>
              </a:rPr>
              <a:t>Which value-based model will help you keep pace with change? Picking the right value-based contract depends on a provider's readiness for value-based care and its specific goals. During the selection process, look at the types of organizations that have had the most success with the models you are considering</a:t>
            </a:r>
          </a:p>
          <a:p>
            <a:pPr defTabSz="914389">
              <a:defRPr/>
            </a:pPr>
            <a:endParaRPr lang="en-US" sz="1200" b="0" i="0" kern="1200" baseline="0" dirty="0" smtClean="0">
              <a:solidFill>
                <a:schemeClr val="tx1"/>
              </a:solidFill>
              <a:effectLst/>
              <a:latin typeface="+mn-lt"/>
              <a:ea typeface="+mn-ea"/>
              <a:cs typeface="+mn-cs"/>
            </a:endParaRPr>
          </a:p>
          <a:p>
            <a:pPr defTabSz="914389">
              <a:defRPr/>
            </a:pPr>
            <a:r>
              <a:rPr lang="en-US" baseline="0" dirty="0" smtClean="0">
                <a:solidFill>
                  <a:srgbClr val="53565A"/>
                </a:solidFill>
              </a:rPr>
              <a:t>Understanding your region and market, provider adoption and consumer </a:t>
            </a:r>
            <a:r>
              <a:rPr lang="en-US" strike="sngStrike" baseline="0" dirty="0" smtClean="0">
                <a:solidFill>
                  <a:srgbClr val="FF0000"/>
                </a:solidFill>
              </a:rPr>
              <a:t>tolerance</a:t>
            </a:r>
            <a:r>
              <a:rPr lang="en-US" baseline="0" dirty="0" smtClean="0">
                <a:solidFill>
                  <a:srgbClr val="53565A"/>
                </a:solidFill>
              </a:rPr>
              <a:t> </a:t>
            </a:r>
            <a:r>
              <a:rPr lang="en-US" baseline="0" dirty="0" smtClean="0">
                <a:solidFill>
                  <a:srgbClr val="FF0000"/>
                </a:solidFill>
              </a:rPr>
              <a:t>options </a:t>
            </a:r>
            <a:r>
              <a:rPr lang="en-US" baseline="0" dirty="0" smtClean="0">
                <a:solidFill>
                  <a:srgbClr val="53565A"/>
                </a:solidFill>
              </a:rPr>
              <a:t>can help your organization decide how to enter or expand your value based care foot print.</a:t>
            </a:r>
          </a:p>
          <a:p>
            <a:pPr defTabSz="914389">
              <a:defRPr/>
            </a:pPr>
            <a:endParaRPr lang="en-US" baseline="0" dirty="0" smtClean="0">
              <a:solidFill>
                <a:srgbClr val="53565A"/>
              </a:solidFill>
            </a:endParaRPr>
          </a:p>
          <a:p>
            <a:pPr defTabSz="914389">
              <a:defRPr/>
            </a:pPr>
            <a:r>
              <a:rPr lang="en-US" baseline="0" dirty="0" smtClean="0">
                <a:solidFill>
                  <a:srgbClr val="53565A"/>
                </a:solidFill>
              </a:rPr>
              <a:t>A strong strategy followed up with a strong ability to administer that strategy leads to achieving value based goals. </a:t>
            </a:r>
          </a:p>
          <a:p>
            <a:pPr defTabSz="914389">
              <a:defRPr/>
            </a:pPr>
            <a:endParaRPr lang="en-US" baseline="0" dirty="0" smtClean="0">
              <a:solidFill>
                <a:srgbClr val="53565A"/>
              </a:solidFill>
            </a:endParaRPr>
          </a:p>
        </p:txBody>
      </p:sp>
      <p:sp>
        <p:nvSpPr>
          <p:cNvPr id="4" name="Slide Number Placeholder 3"/>
          <p:cNvSpPr>
            <a:spLocks noGrp="1"/>
          </p:cNvSpPr>
          <p:nvPr>
            <p:ph type="sldNum" sz="quarter" idx="10"/>
          </p:nvPr>
        </p:nvSpPr>
        <p:spPr/>
        <p:txBody>
          <a:bodyPr/>
          <a:lstStyle/>
          <a:p>
            <a:pPr>
              <a:defRPr/>
            </a:pPr>
            <a:fld id="{A4EEC73F-ACAE-4C07-BA03-69489AB17CE3}" type="slidenum">
              <a:rPr lang="en-US" smtClean="0"/>
              <a:pPr>
                <a:defRPr/>
              </a:pPr>
              <a:t>3</a:t>
            </a:fld>
            <a:endParaRPr lang="en-US" dirty="0"/>
          </a:p>
        </p:txBody>
      </p:sp>
    </p:spTree>
    <p:extLst>
      <p:ext uri="{BB962C8B-B14F-4D97-AF65-F5344CB8AC3E}">
        <p14:creationId xmlns:p14="http://schemas.microsoft.com/office/powerpoint/2010/main" val="785310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are you on the maturity</a:t>
            </a:r>
            <a:r>
              <a:rPr lang="en-US" baseline="0" dirty="0" smtClean="0"/>
              <a:t> path?</a:t>
            </a:r>
            <a:endParaRPr lang="en-US" dirty="0" smtClean="0"/>
          </a:p>
          <a:p>
            <a:endParaRPr lang="en-US" dirty="0" smtClean="0"/>
          </a:p>
          <a:p>
            <a:r>
              <a:rPr lang="en-US" dirty="0" smtClean="0"/>
              <a:t>Level 0 – Today</a:t>
            </a:r>
          </a:p>
          <a:p>
            <a:r>
              <a:rPr lang="en-US" dirty="0" smtClean="0"/>
              <a:t>    - Traditional reimbursement focused</a:t>
            </a:r>
            <a:r>
              <a:rPr lang="en-US" baseline="0" dirty="0" smtClean="0"/>
              <a:t> on paying for volume of care and not for quality.</a:t>
            </a:r>
          </a:p>
          <a:p>
            <a:r>
              <a:rPr lang="en-US" baseline="0" dirty="0" smtClean="0"/>
              <a:t>    - Incentives are not aligned to drive to greater quality and outcomes.</a:t>
            </a:r>
            <a:endParaRPr lang="en-US" dirty="0" smtClean="0"/>
          </a:p>
          <a:p>
            <a:r>
              <a:rPr lang="en-US" dirty="0" smtClean="0"/>
              <a:t>Level 1 – example: Cencal; Regulations and/or</a:t>
            </a:r>
            <a:r>
              <a:rPr lang="en-US" baseline="0" dirty="0" smtClean="0"/>
              <a:t> market forces are driving an organization to initially enter the VBC market. </a:t>
            </a:r>
          </a:p>
          <a:p>
            <a:r>
              <a:rPr lang="en-US" baseline="0" dirty="0" smtClean="0"/>
              <a:t>    - Defining an initial strategy with an eye on the end state path is critical.</a:t>
            </a:r>
          </a:p>
          <a:p>
            <a:r>
              <a:rPr lang="en-US" baseline="0" dirty="0" smtClean="0"/>
              <a:t>    - Build a fee-for-service to VBC transition plan. </a:t>
            </a:r>
          </a:p>
          <a:p>
            <a:r>
              <a:rPr lang="en-US" baseline="0" dirty="0" smtClean="0"/>
              <a:t>       - Do you have to meet a regulatory commitment?</a:t>
            </a:r>
          </a:p>
          <a:p>
            <a:r>
              <a:rPr lang="en-US" baseline="0" dirty="0" smtClean="0"/>
              <a:t>       - How do you incent providers to participate in the program?</a:t>
            </a:r>
          </a:p>
          <a:p>
            <a:r>
              <a:rPr lang="en-US" baseline="0" dirty="0" smtClean="0"/>
              <a:t>            -  Upside only: where bonuses are paid to meeting measurements.</a:t>
            </a:r>
          </a:p>
          <a:p>
            <a:r>
              <a:rPr lang="en-US" baseline="0" dirty="0" smtClean="0"/>
              <a:t>       - What measurements do you want to build to achieved a desired outcome? EBM, utilization index, etc.</a:t>
            </a:r>
          </a:p>
          <a:p>
            <a:r>
              <a:rPr lang="en-US" dirty="0" smtClean="0"/>
              <a:t>Level </a:t>
            </a:r>
            <a:r>
              <a:rPr lang="en-US" baseline="0" dirty="0" smtClean="0"/>
              <a:t>2 – example: Cleveland Clinic + Employee Health Plan</a:t>
            </a:r>
          </a:p>
          <a:p>
            <a:r>
              <a:rPr lang="en-US" baseline="0" dirty="0" smtClean="0"/>
              <a:t>     - Is this to align to a CMS or Medicaid or Commercial program?</a:t>
            </a:r>
          </a:p>
          <a:p>
            <a:r>
              <a:rPr lang="en-US" baseline="0" dirty="0" smtClean="0"/>
              <a:t>     - Do you have high volume, common bundle methodologies that are in play? Joint Related? CMS defined bundles as a baseline.</a:t>
            </a:r>
          </a:p>
          <a:p>
            <a:r>
              <a:rPr lang="en-US" baseline="0" dirty="0" smtClean="0"/>
              <a:t>     - Creation of new bundles that align to your specific business.</a:t>
            </a:r>
          </a:p>
          <a:p>
            <a:r>
              <a:rPr lang="en-US" baseline="0" dirty="0" smtClean="0"/>
              <a:t>Level 3 – example: Centene</a:t>
            </a:r>
          </a:p>
          <a:p>
            <a:r>
              <a:rPr lang="en-US" baseline="0" dirty="0" smtClean="0"/>
              <a:t>    - Mature VBC organization where VBC has both upside, down side and share risk philosophies. Organization needs to operationalize manual inconsistent processes. Focus on high no touch operations that allows for automated processing &amp; payment of VBC events.</a:t>
            </a:r>
          </a:p>
          <a:p>
            <a:r>
              <a:rPr lang="en-US" baseline="0" dirty="0" smtClean="0"/>
              <a:t>Level 4 – Capitated Payments with outcomes component. For PCP – PMPM + outcome component, For Acute Conditions – Bundled Payments + outcome component and Sub Population – PMPM for total cost of care + outcome component</a:t>
            </a:r>
          </a:p>
        </p:txBody>
      </p:sp>
      <p:sp>
        <p:nvSpPr>
          <p:cNvPr id="4" name="Slide Number Placeholder 3"/>
          <p:cNvSpPr>
            <a:spLocks noGrp="1"/>
          </p:cNvSpPr>
          <p:nvPr>
            <p:ph type="sldNum" sz="quarter" idx="10"/>
          </p:nvPr>
        </p:nvSpPr>
        <p:spPr/>
        <p:txBody>
          <a:bodyPr/>
          <a:lstStyle/>
          <a:p>
            <a:fld id="{19BD0EAA-D85B-461F-B068-C1E27C580702}"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999777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value-based care models have the promise to reduce overall costs by improving clinical productivity, changing the site of care, aligning labor expenses with the intensity of services, and increasing self-care options, the unit cost issue likely can be reduced.</a:t>
            </a:r>
          </a:p>
          <a:p>
            <a:r>
              <a:rPr lang="en-US" dirty="0">
                <a:solidFill>
                  <a:srgbClr val="63666A"/>
                </a:solidFill>
                <a:cs typeface="Arial" charset="0"/>
              </a:rPr>
              <a:t>Refer to consumer videos on their pain points and their expectations (assets are available – KW to send us a link)</a:t>
            </a:r>
          </a:p>
        </p:txBody>
      </p:sp>
      <p:sp>
        <p:nvSpPr>
          <p:cNvPr id="4" name="Slide Number Placeholder 3"/>
          <p:cNvSpPr>
            <a:spLocks noGrp="1"/>
          </p:cNvSpPr>
          <p:nvPr>
            <p:ph type="sldNum" sz="quarter" idx="10"/>
          </p:nvPr>
        </p:nvSpPr>
        <p:spPr/>
        <p:txBody>
          <a:bodyPr/>
          <a:lstStyle/>
          <a:p>
            <a:pPr>
              <a:defRPr/>
            </a:pPr>
            <a:fld id="{A4EEC73F-ACAE-4C07-BA03-69489AB17CE3}"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3231838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99"/>
              </a:spcBef>
            </a:pPr>
            <a:r>
              <a:rPr lang="en-US" sz="1600" spc="-10" dirty="0" smtClean="0">
                <a:solidFill>
                  <a:srgbClr val="D45D00"/>
                </a:solidFill>
                <a:latin typeface="Arial"/>
                <a:ea typeface="Arial Unicode MS"/>
                <a:cs typeface="Arial"/>
              </a:rPr>
              <a:t>Optum brings it all together in one solution…</a:t>
            </a:r>
          </a:p>
          <a:p>
            <a:pPr>
              <a:spcBef>
                <a:spcPts val="399"/>
              </a:spcBef>
            </a:pPr>
            <a:endParaRPr lang="en-US" sz="1600" spc="-10" dirty="0" smtClean="0">
              <a:solidFill>
                <a:srgbClr val="D45D00"/>
              </a:solidFill>
              <a:latin typeface="Arial"/>
              <a:ea typeface="Arial Unicode MS"/>
              <a:cs typeface="Arial"/>
            </a:endParaRPr>
          </a:p>
          <a:p>
            <a:pPr>
              <a:spcBef>
                <a:spcPts val="399"/>
              </a:spcBef>
            </a:pPr>
            <a:r>
              <a:rPr lang="en-US" sz="1600" spc="-10" dirty="0" smtClean="0">
                <a:solidFill>
                  <a:srgbClr val="D45D00"/>
                </a:solidFill>
                <a:latin typeface="Arial"/>
                <a:ea typeface="Arial Unicode MS"/>
                <a:cs typeface="Arial"/>
              </a:rPr>
              <a:t>Market </a:t>
            </a:r>
            <a:r>
              <a:rPr lang="en-US" sz="1600" spc="-10" dirty="0">
                <a:solidFill>
                  <a:srgbClr val="D45D00"/>
                </a:solidFill>
                <a:latin typeface="Arial"/>
                <a:ea typeface="Arial Unicode MS"/>
                <a:cs typeface="Arial"/>
              </a:rPr>
              <a:t>is asking for…</a:t>
            </a:r>
          </a:p>
          <a:p>
            <a:pPr marL="517348" indent="-340153">
              <a:spcBef>
                <a:spcPts val="399"/>
              </a:spcBef>
              <a:buClr>
                <a:srgbClr val="D45D00"/>
              </a:buClr>
              <a:buFont typeface="Arial"/>
              <a:buChar char="•"/>
              <a:tabLst>
                <a:tab pos="517348" algn="l"/>
              </a:tabLst>
            </a:pPr>
            <a:r>
              <a:rPr lang="en-US" dirty="0">
                <a:solidFill>
                  <a:srgbClr val="63666A"/>
                </a:solidFill>
                <a:latin typeface="Arial"/>
                <a:ea typeface="Arial Unicode MS"/>
                <a:cs typeface="Arial"/>
              </a:rPr>
              <a:t>Si</a:t>
            </a:r>
            <a:r>
              <a:rPr lang="en-US" spc="-10" dirty="0">
                <a:solidFill>
                  <a:srgbClr val="63666A"/>
                </a:solidFill>
                <a:latin typeface="Arial"/>
                <a:ea typeface="Arial Unicode MS"/>
                <a:cs typeface="Arial"/>
              </a:rPr>
              <a:t>m</a:t>
            </a:r>
            <a:r>
              <a:rPr lang="en-US" spc="-5" dirty="0">
                <a:solidFill>
                  <a:srgbClr val="63666A"/>
                </a:solidFill>
                <a:latin typeface="Arial"/>
                <a:ea typeface="Arial Unicode MS"/>
                <a:cs typeface="Arial"/>
              </a:rPr>
              <a:t>p</a:t>
            </a:r>
            <a:r>
              <a:rPr lang="en-US" dirty="0">
                <a:solidFill>
                  <a:srgbClr val="63666A"/>
                </a:solidFill>
                <a:latin typeface="Arial"/>
                <a:ea typeface="Arial Unicode MS"/>
                <a:cs typeface="Arial"/>
              </a:rPr>
              <a:t>li</a:t>
            </a:r>
            <a:r>
              <a:rPr lang="en-US" spc="5" dirty="0">
                <a:solidFill>
                  <a:srgbClr val="63666A"/>
                </a:solidFill>
                <a:latin typeface="Arial"/>
                <a:ea typeface="Arial Unicode MS"/>
                <a:cs typeface="Arial"/>
              </a:rPr>
              <a:t>f</a:t>
            </a:r>
            <a:r>
              <a:rPr lang="en-US" dirty="0">
                <a:solidFill>
                  <a:srgbClr val="63666A"/>
                </a:solidFill>
                <a:latin typeface="Arial"/>
                <a:ea typeface="Arial Unicode MS"/>
                <a:cs typeface="Arial"/>
              </a:rPr>
              <a:t>i</a:t>
            </a:r>
            <a:r>
              <a:rPr lang="en-US" spc="5" dirty="0">
                <a:solidFill>
                  <a:srgbClr val="63666A"/>
                </a:solidFill>
                <a:latin typeface="Arial"/>
                <a:ea typeface="Arial Unicode MS"/>
                <a:cs typeface="Arial"/>
              </a:rPr>
              <a:t>c</a:t>
            </a:r>
            <a:r>
              <a:rPr lang="en-US" spc="-5" dirty="0">
                <a:solidFill>
                  <a:srgbClr val="63666A"/>
                </a:solidFill>
                <a:latin typeface="Arial"/>
                <a:ea typeface="Arial Unicode MS"/>
                <a:cs typeface="Arial"/>
              </a:rPr>
              <a:t>a</a:t>
            </a:r>
            <a:r>
              <a:rPr lang="en-US" spc="5" dirty="0">
                <a:solidFill>
                  <a:srgbClr val="63666A"/>
                </a:solidFill>
                <a:latin typeface="Arial"/>
                <a:ea typeface="Arial Unicode MS"/>
                <a:cs typeface="Arial"/>
              </a:rPr>
              <a:t>t</a:t>
            </a:r>
            <a:r>
              <a:rPr lang="en-US" dirty="0">
                <a:solidFill>
                  <a:srgbClr val="63666A"/>
                </a:solidFill>
                <a:latin typeface="Arial"/>
                <a:ea typeface="Arial Unicode MS"/>
                <a:cs typeface="Arial"/>
              </a:rPr>
              <a:t>io</a:t>
            </a:r>
            <a:r>
              <a:rPr lang="en-US" spc="-15" dirty="0">
                <a:solidFill>
                  <a:srgbClr val="63666A"/>
                </a:solidFill>
                <a:latin typeface="Arial"/>
                <a:ea typeface="Arial Unicode MS"/>
                <a:cs typeface="Arial"/>
              </a:rPr>
              <a:t>n</a:t>
            </a:r>
            <a:r>
              <a:rPr lang="en-US" dirty="0">
                <a:solidFill>
                  <a:srgbClr val="63666A"/>
                </a:solidFill>
                <a:latin typeface="Arial"/>
                <a:ea typeface="Arial Unicode MS"/>
                <a:cs typeface="Arial"/>
              </a:rPr>
              <a:t> and</a:t>
            </a:r>
            <a:r>
              <a:rPr lang="en-US" spc="-40" dirty="0">
                <a:solidFill>
                  <a:srgbClr val="63666A"/>
                </a:solidFill>
                <a:latin typeface="Arial"/>
                <a:ea typeface="Arial Unicode MS"/>
                <a:cs typeface="Arial"/>
              </a:rPr>
              <a:t> </a:t>
            </a:r>
            <a:r>
              <a:rPr lang="en-US" dirty="0">
                <a:solidFill>
                  <a:srgbClr val="63666A"/>
                </a:solidFill>
                <a:latin typeface="Arial"/>
                <a:ea typeface="Arial Unicode MS"/>
                <a:cs typeface="Arial"/>
              </a:rPr>
              <a:t>l</a:t>
            </a:r>
            <a:r>
              <a:rPr lang="en-US" spc="-5" dirty="0">
                <a:solidFill>
                  <a:srgbClr val="63666A"/>
                </a:solidFill>
                <a:latin typeface="Arial"/>
                <a:ea typeface="Arial Unicode MS"/>
                <a:cs typeface="Arial"/>
              </a:rPr>
              <a:t>o</a:t>
            </a:r>
            <a:r>
              <a:rPr lang="en-US" spc="-20" dirty="0">
                <a:solidFill>
                  <a:srgbClr val="63666A"/>
                </a:solidFill>
                <a:latin typeface="Arial"/>
                <a:ea typeface="Arial Unicode MS"/>
                <a:cs typeface="Arial"/>
              </a:rPr>
              <a:t>w</a:t>
            </a:r>
            <a:r>
              <a:rPr lang="en-US" spc="-5" dirty="0">
                <a:solidFill>
                  <a:srgbClr val="63666A"/>
                </a:solidFill>
                <a:latin typeface="Arial"/>
                <a:ea typeface="Arial Unicode MS"/>
                <a:cs typeface="Arial"/>
              </a:rPr>
              <a:t>e</a:t>
            </a:r>
            <a:r>
              <a:rPr lang="en-US" dirty="0">
                <a:solidFill>
                  <a:srgbClr val="63666A"/>
                </a:solidFill>
                <a:latin typeface="Arial"/>
                <a:ea typeface="Arial Unicode MS"/>
                <a:cs typeface="Arial"/>
              </a:rPr>
              <a:t>r</a:t>
            </a:r>
            <a:r>
              <a:rPr lang="en-US" spc="-10" dirty="0">
                <a:solidFill>
                  <a:srgbClr val="63666A"/>
                </a:solidFill>
                <a:latin typeface="Arial"/>
                <a:ea typeface="Arial Unicode MS"/>
                <a:cs typeface="Arial"/>
              </a:rPr>
              <a:t> </a:t>
            </a:r>
            <a:r>
              <a:rPr lang="en-US" spc="5" dirty="0">
                <a:solidFill>
                  <a:srgbClr val="63666A"/>
                </a:solidFill>
                <a:latin typeface="Arial"/>
                <a:ea typeface="Arial Unicode MS"/>
                <a:cs typeface="Arial"/>
              </a:rPr>
              <a:t>c</a:t>
            </a:r>
            <a:r>
              <a:rPr lang="en-US" spc="-5" dirty="0">
                <a:solidFill>
                  <a:srgbClr val="63666A"/>
                </a:solidFill>
                <a:latin typeface="Arial"/>
                <a:ea typeface="Arial Unicode MS"/>
                <a:cs typeface="Arial"/>
              </a:rPr>
              <a:t>o</a:t>
            </a:r>
            <a:r>
              <a:rPr lang="en-US" spc="5" dirty="0">
                <a:solidFill>
                  <a:srgbClr val="63666A"/>
                </a:solidFill>
                <a:latin typeface="Arial"/>
                <a:ea typeface="Arial Unicode MS"/>
                <a:cs typeface="Arial"/>
              </a:rPr>
              <a:t>s</a:t>
            </a:r>
            <a:r>
              <a:rPr lang="en-US" dirty="0">
                <a:solidFill>
                  <a:srgbClr val="63666A"/>
                </a:solidFill>
                <a:latin typeface="Arial"/>
                <a:ea typeface="Arial Unicode MS"/>
                <a:cs typeface="Arial"/>
              </a:rPr>
              <a:t>t</a:t>
            </a:r>
          </a:p>
          <a:p>
            <a:pPr marL="517348" indent="-340153">
              <a:spcBef>
                <a:spcPts val="399"/>
              </a:spcBef>
              <a:buClr>
                <a:srgbClr val="D45D00"/>
              </a:buClr>
              <a:buFont typeface="Arial"/>
              <a:buChar char="•"/>
              <a:tabLst>
                <a:tab pos="517348" algn="l"/>
              </a:tabLst>
            </a:pPr>
            <a:r>
              <a:rPr lang="en-US" dirty="0">
                <a:solidFill>
                  <a:srgbClr val="63666A"/>
                </a:solidFill>
                <a:latin typeface="Arial"/>
                <a:ea typeface="Arial Unicode MS"/>
                <a:cs typeface="Arial"/>
              </a:rPr>
              <a:t>Connected solutions</a:t>
            </a:r>
          </a:p>
          <a:p>
            <a:pPr marL="517348" indent="-340153">
              <a:spcBef>
                <a:spcPts val="399"/>
              </a:spcBef>
              <a:buClr>
                <a:srgbClr val="D45D00"/>
              </a:buClr>
              <a:buFont typeface="Arial"/>
              <a:buChar char="•"/>
              <a:tabLst>
                <a:tab pos="517348" algn="l"/>
              </a:tabLst>
            </a:pPr>
            <a:r>
              <a:rPr lang="en-US" spc="5" dirty="0">
                <a:solidFill>
                  <a:srgbClr val="63666A"/>
                </a:solidFill>
                <a:latin typeface="Arial"/>
                <a:ea typeface="Arial Unicode MS"/>
                <a:cs typeface="Arial"/>
              </a:rPr>
              <a:t>I</a:t>
            </a:r>
            <a:r>
              <a:rPr lang="en-US" spc="-10" dirty="0">
                <a:solidFill>
                  <a:srgbClr val="63666A"/>
                </a:solidFill>
                <a:latin typeface="Arial"/>
                <a:ea typeface="Arial Unicode MS"/>
                <a:cs typeface="Arial"/>
              </a:rPr>
              <a:t>m</a:t>
            </a:r>
            <a:r>
              <a:rPr lang="en-US" dirty="0">
                <a:solidFill>
                  <a:srgbClr val="63666A"/>
                </a:solidFill>
                <a:latin typeface="Arial"/>
                <a:ea typeface="Arial Unicode MS"/>
                <a:cs typeface="Arial"/>
              </a:rPr>
              <a:t>pro</a:t>
            </a:r>
            <a:r>
              <a:rPr lang="en-US" spc="-20" dirty="0">
                <a:solidFill>
                  <a:srgbClr val="63666A"/>
                </a:solidFill>
                <a:latin typeface="Arial"/>
                <a:ea typeface="Arial Unicode MS"/>
                <a:cs typeface="Arial"/>
              </a:rPr>
              <a:t>v</a:t>
            </a:r>
            <a:r>
              <a:rPr lang="en-US" spc="-5" dirty="0">
                <a:solidFill>
                  <a:srgbClr val="63666A"/>
                </a:solidFill>
                <a:latin typeface="Arial"/>
                <a:ea typeface="Arial Unicode MS"/>
                <a:cs typeface="Arial"/>
              </a:rPr>
              <a:t>e</a:t>
            </a:r>
            <a:r>
              <a:rPr lang="en-US" dirty="0">
                <a:solidFill>
                  <a:srgbClr val="63666A"/>
                </a:solidFill>
                <a:latin typeface="Arial"/>
                <a:ea typeface="Arial Unicode MS"/>
                <a:cs typeface="Arial"/>
              </a:rPr>
              <a:t>d</a:t>
            </a:r>
            <a:r>
              <a:rPr lang="en-US" spc="-20" dirty="0">
                <a:solidFill>
                  <a:srgbClr val="63666A"/>
                </a:solidFill>
                <a:latin typeface="Arial"/>
                <a:ea typeface="Arial Unicode MS"/>
                <a:cs typeface="Arial"/>
              </a:rPr>
              <a:t> risk stratification</a:t>
            </a:r>
            <a:r>
              <a:rPr lang="en-US" spc="-45" dirty="0">
                <a:solidFill>
                  <a:srgbClr val="63666A"/>
                </a:solidFill>
                <a:latin typeface="Arial"/>
                <a:ea typeface="Arial Unicode MS"/>
                <a:cs typeface="Arial"/>
              </a:rPr>
              <a:t> &amp;</a:t>
            </a:r>
            <a:r>
              <a:rPr lang="en-US" spc="-20" dirty="0">
                <a:solidFill>
                  <a:srgbClr val="63666A"/>
                </a:solidFill>
                <a:latin typeface="Arial"/>
                <a:ea typeface="Arial Unicode MS"/>
                <a:cs typeface="Arial"/>
              </a:rPr>
              <a:t> </a:t>
            </a:r>
            <a:r>
              <a:rPr lang="en-US" spc="5" dirty="0">
                <a:solidFill>
                  <a:srgbClr val="63666A"/>
                </a:solidFill>
                <a:latin typeface="Arial"/>
                <a:ea typeface="Arial Unicode MS"/>
                <a:cs typeface="Arial"/>
              </a:rPr>
              <a:t>workflow alignment</a:t>
            </a:r>
            <a:endParaRPr lang="en-US" dirty="0">
              <a:solidFill>
                <a:srgbClr val="63666A"/>
              </a:solidFill>
              <a:latin typeface="Arial"/>
              <a:ea typeface="Arial Unicode MS"/>
              <a:cs typeface="Arial"/>
            </a:endParaRPr>
          </a:p>
          <a:p>
            <a:pPr marL="517348" indent="-340153">
              <a:spcBef>
                <a:spcPts val="399"/>
              </a:spcBef>
              <a:buClr>
                <a:srgbClr val="D45D00"/>
              </a:buClr>
              <a:buFont typeface="Arial"/>
              <a:buChar char="•"/>
              <a:tabLst>
                <a:tab pos="517348" algn="l"/>
              </a:tabLst>
            </a:pPr>
            <a:r>
              <a:rPr lang="en-US" spc="-10" dirty="0">
                <a:solidFill>
                  <a:srgbClr val="63666A"/>
                </a:solidFill>
                <a:latin typeface="Arial"/>
                <a:ea typeface="Arial Unicode MS"/>
                <a:cs typeface="Arial"/>
              </a:rPr>
              <a:t>R</a:t>
            </a:r>
            <a:r>
              <a:rPr lang="en-US" dirty="0">
                <a:solidFill>
                  <a:srgbClr val="63666A"/>
                </a:solidFill>
                <a:latin typeface="Arial"/>
                <a:ea typeface="Arial Unicode MS"/>
                <a:cs typeface="Arial"/>
              </a:rPr>
              <a:t>O</a:t>
            </a:r>
            <a:r>
              <a:rPr lang="en-US" spc="5" dirty="0">
                <a:solidFill>
                  <a:srgbClr val="63666A"/>
                </a:solidFill>
                <a:latin typeface="Arial"/>
                <a:ea typeface="Arial Unicode MS"/>
                <a:cs typeface="Arial"/>
              </a:rPr>
              <a:t>I</a:t>
            </a:r>
            <a:r>
              <a:rPr lang="en-US" dirty="0">
                <a:solidFill>
                  <a:srgbClr val="63666A"/>
                </a:solidFill>
                <a:latin typeface="Arial"/>
                <a:ea typeface="Arial Unicode MS"/>
                <a:cs typeface="Arial"/>
              </a:rPr>
              <a:t>,</a:t>
            </a:r>
            <a:r>
              <a:rPr lang="en-US" spc="-15" dirty="0">
                <a:solidFill>
                  <a:srgbClr val="63666A"/>
                </a:solidFill>
                <a:latin typeface="Arial"/>
                <a:ea typeface="Arial Unicode MS"/>
                <a:cs typeface="Arial"/>
              </a:rPr>
              <a:t> </a:t>
            </a:r>
            <a:r>
              <a:rPr lang="en-US" spc="-10" dirty="0">
                <a:solidFill>
                  <a:srgbClr val="63666A"/>
                </a:solidFill>
                <a:latin typeface="Arial"/>
                <a:ea typeface="Arial Unicode MS"/>
                <a:cs typeface="Arial"/>
              </a:rPr>
              <a:t>R</a:t>
            </a:r>
            <a:r>
              <a:rPr lang="en-US" dirty="0">
                <a:solidFill>
                  <a:srgbClr val="63666A"/>
                </a:solidFill>
                <a:latin typeface="Arial"/>
                <a:ea typeface="Arial Unicode MS"/>
                <a:cs typeface="Arial"/>
              </a:rPr>
              <a:t>O</a:t>
            </a:r>
            <a:r>
              <a:rPr lang="en-US" spc="5" dirty="0">
                <a:solidFill>
                  <a:srgbClr val="63666A"/>
                </a:solidFill>
                <a:latin typeface="Arial"/>
                <a:ea typeface="Arial Unicode MS"/>
                <a:cs typeface="Arial"/>
              </a:rPr>
              <a:t>I</a:t>
            </a:r>
            <a:r>
              <a:rPr lang="en-US" dirty="0">
                <a:solidFill>
                  <a:srgbClr val="63666A"/>
                </a:solidFill>
                <a:latin typeface="Arial"/>
                <a:ea typeface="Arial Unicode MS"/>
                <a:cs typeface="Arial"/>
              </a:rPr>
              <a:t>,</a:t>
            </a:r>
            <a:r>
              <a:rPr lang="en-US" spc="-15" dirty="0">
                <a:solidFill>
                  <a:srgbClr val="63666A"/>
                </a:solidFill>
                <a:latin typeface="Arial"/>
                <a:ea typeface="Arial Unicode MS"/>
                <a:cs typeface="Arial"/>
              </a:rPr>
              <a:t> </a:t>
            </a:r>
            <a:r>
              <a:rPr lang="en-US" spc="-10" dirty="0">
                <a:solidFill>
                  <a:srgbClr val="63666A"/>
                </a:solidFill>
                <a:latin typeface="Arial"/>
                <a:ea typeface="Arial Unicode MS"/>
                <a:cs typeface="Arial"/>
              </a:rPr>
              <a:t>R</a:t>
            </a:r>
            <a:r>
              <a:rPr lang="en-US" dirty="0">
                <a:solidFill>
                  <a:srgbClr val="63666A"/>
                </a:solidFill>
                <a:latin typeface="Arial"/>
                <a:ea typeface="Arial Unicode MS"/>
                <a:cs typeface="Arial"/>
              </a:rPr>
              <a:t>OI</a:t>
            </a:r>
          </a:p>
          <a:p>
            <a:pPr marL="517348" indent="-340153">
              <a:spcBef>
                <a:spcPts val="399"/>
              </a:spcBef>
              <a:buClr>
                <a:srgbClr val="D45D00"/>
              </a:buClr>
              <a:buFont typeface="Arial"/>
              <a:buChar char="•"/>
              <a:tabLst>
                <a:tab pos="517348" algn="l"/>
              </a:tabLst>
            </a:pPr>
            <a:r>
              <a:rPr lang="en-US" dirty="0">
                <a:solidFill>
                  <a:srgbClr val="63666A"/>
                </a:solidFill>
                <a:latin typeface="Arial"/>
                <a:ea typeface="Arial Unicode MS"/>
                <a:cs typeface="Arial"/>
              </a:rPr>
              <a:t>Flexibility to move as the market moves</a:t>
            </a:r>
          </a:p>
          <a:p>
            <a:pPr defTabSz="911291" eaLnBrk="0" fontAlgn="base" hangingPunct="0">
              <a:spcBef>
                <a:spcPct val="30000"/>
              </a:spcBef>
              <a:spcAft>
                <a:spcPct val="0"/>
              </a:spcAft>
              <a:defRPr/>
            </a:pPr>
            <a:r>
              <a:rPr lang="en-US" dirty="0"/>
              <a:t>Model different scenarios to help ensure the right incentive structure is in place</a:t>
            </a:r>
          </a:p>
          <a:p>
            <a:pPr defTabSz="911291" eaLnBrk="0" fontAlgn="base" hangingPunct="0">
              <a:spcBef>
                <a:spcPct val="30000"/>
              </a:spcBef>
              <a:spcAft>
                <a:spcPct val="0"/>
              </a:spcAft>
              <a:defRPr/>
            </a:pPr>
            <a:r>
              <a:rPr lang="en-US" dirty="0"/>
              <a:t>Optum’s reporting capabilities allow for sharing across an organization and externally with providers</a:t>
            </a:r>
          </a:p>
          <a:p>
            <a:pPr defTabSz="911291" eaLnBrk="0" fontAlgn="base" hangingPunct="0">
              <a:spcBef>
                <a:spcPct val="30000"/>
              </a:spcBef>
              <a:spcAft>
                <a:spcPct val="0"/>
              </a:spcAft>
              <a:defRPr/>
            </a:pPr>
            <a:r>
              <a:rPr lang="en-US" dirty="0"/>
              <a:t>Optum has &gt;1,000 field based resources already in provider offices and making in home visits </a:t>
            </a:r>
          </a:p>
        </p:txBody>
      </p:sp>
      <p:sp>
        <p:nvSpPr>
          <p:cNvPr id="4" name="Slide Number Placeholder 3"/>
          <p:cNvSpPr>
            <a:spLocks noGrp="1"/>
          </p:cNvSpPr>
          <p:nvPr>
            <p:ph type="sldNum" sz="quarter" idx="10"/>
          </p:nvPr>
        </p:nvSpPr>
        <p:spPr/>
        <p:txBody>
          <a:bodyPr/>
          <a:lstStyle/>
          <a:p>
            <a:pPr>
              <a:defRPr/>
            </a:pPr>
            <a:fld id="{A4EEC73F-ACAE-4C07-BA03-69489AB17CE3}" type="slidenum">
              <a:rPr lang="en-US" smtClean="0"/>
              <a:pPr>
                <a:defRPr/>
              </a:pPr>
              <a:t>6</a:t>
            </a:fld>
            <a:endParaRPr lang="en-US" dirty="0"/>
          </a:p>
        </p:txBody>
      </p:sp>
    </p:spTree>
    <p:extLst>
      <p:ext uri="{BB962C8B-B14F-4D97-AF65-F5344CB8AC3E}">
        <p14:creationId xmlns:p14="http://schemas.microsoft.com/office/powerpoint/2010/main" val="3438686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Here</a:t>
            </a:r>
            <a:r>
              <a:rPr lang="en-US" sz="1200" baseline="0" dirty="0" smtClean="0"/>
              <a:t> is an outcome to implementing Optum VBC…</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Source: UHC Factsheet uhc.com/valuebasedcare</a:t>
            </a:r>
          </a:p>
          <a:p>
            <a:endParaRPr lang="en-US" dirty="0" smtClean="0"/>
          </a:p>
          <a:p>
            <a:r>
              <a:rPr lang="en-US" dirty="0" smtClean="0"/>
              <a:t>New </a:t>
            </a:r>
            <a:r>
              <a:rPr lang="en-US" dirty="0"/>
              <a:t>value-based care models have the promise to reduce overall </a:t>
            </a:r>
            <a:r>
              <a:rPr lang="en-US" dirty="0" smtClean="0"/>
              <a:t>costs of care </a:t>
            </a:r>
            <a:r>
              <a:rPr lang="en-US" dirty="0"/>
              <a:t>by improving clinical productivity, changing the site of care, aligning labor expenses with the intensity of services, and increasing self-care options, the unit cost issue </a:t>
            </a:r>
            <a:r>
              <a:rPr lang="en-US" dirty="0" smtClean="0"/>
              <a:t>can </a:t>
            </a:r>
            <a:r>
              <a:rPr lang="en-US" dirty="0"/>
              <a:t>be reduced. </a:t>
            </a:r>
            <a:endParaRPr lang="en-US" dirty="0" smtClean="0"/>
          </a:p>
          <a:p>
            <a:endParaRPr lang="en-US" dirty="0" smtClean="0"/>
          </a:p>
          <a:p>
            <a:r>
              <a:rPr lang="en-US" baseline="0" dirty="0" smtClean="0"/>
              <a:t>Predictive analytical tools like Impact present your performance whereas Value-Based Care solution allows you to take action to address the gaps in performance. Optum value based care helps Health Plans reduce medical costs by 4% - 8% with a combination of services and proprietary technology.</a:t>
            </a:r>
          </a:p>
          <a:p>
            <a:endParaRPr lang="en-US" baseline="0" dirty="0" smtClean="0">
              <a:solidFill>
                <a:srgbClr val="63666A"/>
              </a:solidFill>
              <a:cs typeface="Arial" charset="0"/>
            </a:endParaRPr>
          </a:p>
          <a:p>
            <a:r>
              <a:rPr lang="en-US" baseline="0" dirty="0" smtClean="0">
                <a:solidFill>
                  <a:srgbClr val="63666A"/>
                </a:solidFill>
                <a:cs typeface="Arial" charset="0"/>
              </a:rPr>
              <a:t>Savings opportunities range from reductions in admissions, reduction in ER visits and reduction in readmissions resulting in overall reduction in medical costs.</a:t>
            </a:r>
            <a:endParaRPr lang="en-US" dirty="0">
              <a:solidFill>
                <a:srgbClr val="63666A"/>
              </a:solidFill>
              <a:cs typeface="Arial" charset="0"/>
            </a:endParaRPr>
          </a:p>
        </p:txBody>
      </p:sp>
      <p:sp>
        <p:nvSpPr>
          <p:cNvPr id="4" name="Slide Number Placeholder 3"/>
          <p:cNvSpPr>
            <a:spLocks noGrp="1"/>
          </p:cNvSpPr>
          <p:nvPr>
            <p:ph type="sldNum" sz="quarter" idx="10"/>
          </p:nvPr>
        </p:nvSpPr>
        <p:spPr/>
        <p:txBody>
          <a:bodyPr/>
          <a:lstStyle/>
          <a:p>
            <a:pPr>
              <a:defRPr/>
            </a:pPr>
            <a:fld id="{A4EEC73F-ACAE-4C07-BA03-69489AB17CE3}"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32318386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 Blank">
    <p:spTree>
      <p:nvGrpSpPr>
        <p:cNvPr id="1" name=""/>
        <p:cNvGrpSpPr/>
        <p:nvPr/>
      </p:nvGrpSpPr>
      <p:grpSpPr>
        <a:xfrm>
          <a:off x="0" y="0"/>
          <a:ext cx="0" cy="0"/>
          <a:chOff x="0" y="0"/>
          <a:chExt cx="0" cy="0"/>
        </a:xfrm>
      </p:grpSpPr>
      <p:cxnSp>
        <p:nvCxnSpPr>
          <p:cNvPr id="5" name="Straight Connector 4"/>
          <p:cNvCxnSpPr/>
          <p:nvPr userDrawn="1"/>
        </p:nvCxnSpPr>
        <p:spPr>
          <a:xfrm flipV="1">
            <a:off x="454903" y="6027548"/>
            <a:ext cx="8231897" cy="1"/>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454025" y="1089890"/>
            <a:ext cx="8227917" cy="0"/>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pic>
        <p:nvPicPr>
          <p:cNvPr id="7" name="Picture 2" descr="C:\Users\ckrame6\Desktop\OPTUM_®_RGB C6.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5603" y="301241"/>
            <a:ext cx="1507596"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45474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nSpc>
                <a:spcPts val="2100"/>
              </a:lnSpc>
              <a:buClr>
                <a:schemeClr val="accent1"/>
              </a:buClr>
              <a:defRPr/>
            </a:lvl1pPr>
            <a:lvl2pPr>
              <a:lnSpc>
                <a:spcPts val="1900"/>
              </a:lnSpc>
              <a:defRPr/>
            </a:lvl2pPr>
            <a:lvl3pPr>
              <a:lnSpc>
                <a:spcPts val="1700"/>
              </a:lnSpc>
              <a:defRPr/>
            </a:lvl3pPr>
            <a:lvl4pPr>
              <a:lnSpc>
                <a:spcPts val="1700"/>
              </a:lnSpc>
              <a:defRPr/>
            </a:lvl4pPr>
            <a:lvl5pPr>
              <a:lnSpc>
                <a:spcPts val="17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Picture Placeholder 11"/>
          <p:cNvSpPr>
            <a:spLocks noGrp="1"/>
          </p:cNvSpPr>
          <p:nvPr>
            <p:ph type="pic" sz="quarter" idx="10" hasCustomPrompt="1"/>
          </p:nvPr>
        </p:nvSpPr>
        <p:spPr>
          <a:xfrm>
            <a:off x="6528876" y="242888"/>
            <a:ext cx="2157984" cy="676656"/>
          </a:xfrm>
        </p:spPr>
        <p:txBody>
          <a:bodyPr>
            <a:normAutofit/>
          </a:bodyPr>
          <a:lstStyle>
            <a:lvl1pPr marL="0" indent="0" algn="ctr">
              <a:lnSpc>
                <a:spcPts val="1700"/>
              </a:lnSpc>
              <a:buNone/>
              <a:defRPr sz="1600" baseline="0"/>
            </a:lvl1pPr>
          </a:lstStyle>
          <a:p>
            <a:r>
              <a:rPr lang="en-US" dirty="0" smtClean="0"/>
              <a:t>Click here to insert a client logo or right click to delete if not needed</a:t>
            </a:r>
            <a:endParaRPr lang="en-US" dirty="0"/>
          </a:p>
        </p:txBody>
      </p:sp>
    </p:spTree>
    <p:extLst>
      <p:ext uri="{BB962C8B-B14F-4D97-AF65-F5344CB8AC3E}">
        <p14:creationId xmlns:p14="http://schemas.microsoft.com/office/powerpoint/2010/main" val="336013367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2"/>
          <p:cNvSpPr>
            <a:spLocks noGrp="1"/>
          </p:cNvSpPr>
          <p:nvPr>
            <p:ph idx="13"/>
          </p:nvPr>
        </p:nvSpPr>
        <p:spPr>
          <a:xfrm>
            <a:off x="466344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90500"/>
            <a:ext cx="8229600" cy="769938"/>
          </a:xfrm>
          <a:prstGeom prst="rect">
            <a:avLst/>
          </a:prstGeom>
        </p:spPr>
        <p:txBody>
          <a:bodyPr vert="horz" lIns="0" tIns="0" rIns="0" bIns="0" rtlCol="0" anchor="b">
            <a:normAutofit/>
          </a:bodyPr>
          <a:lstStyle/>
          <a:p>
            <a:r>
              <a:rPr lang="en-US" smtClean="0"/>
              <a:t>Click to edit Master title style</a:t>
            </a:r>
            <a:endParaRPr lang="en-US"/>
          </a:p>
        </p:txBody>
      </p:sp>
    </p:spTree>
    <p:extLst>
      <p:ext uri="{BB962C8B-B14F-4D97-AF65-F5344CB8AC3E}">
        <p14:creationId xmlns:p14="http://schemas.microsoft.com/office/powerpoint/2010/main" val="783639794"/>
      </p:ext>
    </p:extLst>
  </p:cSld>
  <p:clrMapOvr>
    <a:masterClrMapping/>
  </p:clrMapOvr>
  <p:transition spd="slow">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userDrawn="1">
  <p:cSld name="4 Boxe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24688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3"/>
          </p:nvPr>
        </p:nvSpPr>
        <p:spPr>
          <a:xfrm>
            <a:off x="4663440" y="1143000"/>
            <a:ext cx="4023360" cy="24688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2"/>
          <p:cNvSpPr>
            <a:spLocks noGrp="1"/>
          </p:cNvSpPr>
          <p:nvPr>
            <p:ph idx="14"/>
          </p:nvPr>
        </p:nvSpPr>
        <p:spPr>
          <a:xfrm>
            <a:off x="457200" y="3808475"/>
            <a:ext cx="4023360" cy="24688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2"/>
          <p:cNvSpPr>
            <a:spLocks noGrp="1"/>
          </p:cNvSpPr>
          <p:nvPr>
            <p:ph idx="15"/>
          </p:nvPr>
        </p:nvSpPr>
        <p:spPr>
          <a:xfrm>
            <a:off x="4663440" y="3808475"/>
            <a:ext cx="4023360" cy="24688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Placeholder 1"/>
          <p:cNvSpPr>
            <a:spLocks noGrp="1"/>
          </p:cNvSpPr>
          <p:nvPr>
            <p:ph type="title"/>
          </p:nvPr>
        </p:nvSpPr>
        <p:spPr>
          <a:xfrm>
            <a:off x="457200" y="190500"/>
            <a:ext cx="8229600" cy="769938"/>
          </a:xfrm>
          <a:prstGeom prst="rect">
            <a:avLst/>
          </a:prstGeom>
        </p:spPr>
        <p:txBody>
          <a:bodyPr vert="horz" lIns="0" tIns="0" rIns="0" bIns="0" rtlCol="0" anchor="b">
            <a:normAutofit/>
          </a:bodyPr>
          <a:lstStyle/>
          <a:p>
            <a:r>
              <a:rPr lang="en-US" smtClean="0"/>
              <a:t>Click to edit Master title style</a:t>
            </a:r>
            <a:endParaRPr lang="en-US"/>
          </a:p>
        </p:txBody>
      </p:sp>
    </p:spTree>
    <p:extLst>
      <p:ext uri="{BB962C8B-B14F-4D97-AF65-F5344CB8AC3E}">
        <p14:creationId xmlns:p14="http://schemas.microsoft.com/office/powerpoint/2010/main" val="950520985"/>
      </p:ext>
    </p:extLst>
  </p:cSld>
  <p:clrMapOvr>
    <a:masterClrMapping/>
  </p:clrMapOvr>
  <p:transition spd="slow">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56776554"/>
      </p:ext>
    </p:extLst>
  </p:cSld>
  <p:clrMapOvr>
    <a:masterClrMapping/>
  </p:clrMapOvr>
  <p:transition spd="slow">
    <p:wipe dir="r"/>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cstate="print"/>
          <a:srcRect/>
          <a:stretch>
            <a:fillRect/>
          </a:stretch>
        </p:blipFill>
        <p:spPr bwMode="auto">
          <a:xfrm>
            <a:off x="381000" y="228600"/>
            <a:ext cx="2157413" cy="679450"/>
          </a:xfrm>
          <a:prstGeom prst="rect">
            <a:avLst/>
          </a:prstGeom>
          <a:noFill/>
          <a:ln w="9525">
            <a:noFill/>
            <a:miter lim="800000"/>
            <a:headEnd/>
            <a:tailEnd/>
          </a:ln>
        </p:spPr>
      </p:pic>
      <p:pic>
        <p:nvPicPr>
          <p:cNvPr id="5" name="Picture 11" descr="Optum_ColorBand-02"/>
          <p:cNvPicPr preferRelativeResize="0">
            <a:picLocks noChangeArrowheads="1"/>
          </p:cNvPicPr>
          <p:nvPr userDrawn="1"/>
        </p:nvPicPr>
        <p:blipFill>
          <a:blip r:embed="rId3" cstate="print"/>
          <a:srcRect/>
          <a:stretch>
            <a:fillRect/>
          </a:stretch>
        </p:blipFill>
        <p:spPr bwMode="auto">
          <a:xfrm>
            <a:off x="0" y="5008563"/>
            <a:ext cx="9144000" cy="109537"/>
          </a:xfrm>
          <a:prstGeom prst="rect">
            <a:avLst/>
          </a:prstGeom>
          <a:noFill/>
          <a:ln w="9525">
            <a:noFill/>
            <a:miter lim="800000"/>
            <a:headEnd/>
            <a:tailEnd/>
          </a:ln>
        </p:spPr>
      </p:pic>
      <p:sp>
        <p:nvSpPr>
          <p:cNvPr id="10242" name="Rectangle 2"/>
          <p:cNvSpPr>
            <a:spLocks noGrp="1" noChangeArrowheads="1"/>
          </p:cNvSpPr>
          <p:nvPr>
            <p:ph type="ctrTitle"/>
          </p:nvPr>
        </p:nvSpPr>
        <p:spPr>
          <a:xfrm>
            <a:off x="1004888" y="5527675"/>
            <a:ext cx="7680325" cy="342900"/>
          </a:xfrm>
        </p:spPr>
        <p:txBody>
          <a:bodyPr/>
          <a:lstStyle>
            <a:lvl1pPr>
              <a:spcAft>
                <a:spcPct val="20000"/>
              </a:spcAft>
              <a:defRPr sz="2000" b="0"/>
            </a:lvl1pPr>
          </a:lstStyle>
          <a:p>
            <a:r>
              <a:rPr lang="en-US"/>
              <a:t>Click to edit Master title style</a:t>
            </a:r>
          </a:p>
        </p:txBody>
      </p:sp>
      <p:sp>
        <p:nvSpPr>
          <p:cNvPr id="10243" name="Rectangle 3"/>
          <p:cNvSpPr>
            <a:spLocks noGrp="1" noChangeArrowheads="1"/>
          </p:cNvSpPr>
          <p:nvPr>
            <p:ph type="subTitle" idx="1"/>
          </p:nvPr>
        </p:nvSpPr>
        <p:spPr>
          <a:xfrm>
            <a:off x="1004888" y="5930900"/>
            <a:ext cx="7680325" cy="547688"/>
          </a:xfrm>
        </p:spPr>
        <p:txBody>
          <a:bodyPr/>
          <a:lstStyle>
            <a:lvl1pPr marL="0" indent="0">
              <a:spcAft>
                <a:spcPct val="0"/>
              </a:spcAft>
              <a:buFontTx/>
              <a:buNone/>
              <a:defRPr sz="1200"/>
            </a:lvl1pPr>
          </a:lstStyle>
          <a:p>
            <a:r>
              <a:rPr lang="en-US"/>
              <a:t>Click to edit Master subtitle style</a:t>
            </a:r>
          </a:p>
        </p:txBody>
      </p:sp>
      <p:sp>
        <p:nvSpPr>
          <p:cNvPr id="6" name="Rectangle 6"/>
          <p:cNvSpPr>
            <a:spLocks noGrp="1" noChangeArrowheads="1"/>
          </p:cNvSpPr>
          <p:nvPr>
            <p:ph type="ftr" sz="quarter" idx="10"/>
          </p:nvPr>
        </p:nvSpPr>
        <p:spPr bwMode="auto">
          <a:xfrm>
            <a:off x="5767388" y="6218238"/>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vl1pPr>
          </a:lstStyle>
          <a:p>
            <a:pPr fontAlgn="base">
              <a:spcBef>
                <a:spcPct val="0"/>
              </a:spcBef>
              <a:spcAft>
                <a:spcPct val="0"/>
              </a:spcAft>
            </a:pPr>
            <a:endParaRPr lang="en-US" dirty="0">
              <a:solidFill>
                <a:srgbClr val="63666A"/>
              </a:solidFill>
            </a:endParaRPr>
          </a:p>
        </p:txBody>
      </p:sp>
      <p:sp>
        <p:nvSpPr>
          <p:cNvPr id="7" name="Rectangle 7"/>
          <p:cNvSpPr>
            <a:spLocks noGrp="1" noChangeArrowheads="1"/>
          </p:cNvSpPr>
          <p:nvPr>
            <p:ph type="sldNum" sz="quarter" idx="11"/>
          </p:nvPr>
        </p:nvSpPr>
        <p:spPr>
          <a:xfrm>
            <a:off x="423863" y="6226175"/>
            <a:ext cx="2133600" cy="476250"/>
          </a:xfrm>
          <a:noFill/>
        </p:spPr>
        <p:txBody>
          <a:bodyPr lIns="91440" tIns="45720" rIns="91440" bIns="45720"/>
          <a:lstStyle>
            <a:lvl1pPr algn="l">
              <a:defRPr sz="1400"/>
            </a:lvl1pPr>
          </a:lstStyle>
          <a:p>
            <a:fld id="{9038BD95-29DE-4D65-ABD8-9730F2B07AD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728078677"/>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3B8F9DB-A89D-4D92-B1C4-9A670555B0B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621328434"/>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FA6AB2EF-625D-4897-A192-E6A119AC211F}"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752382187"/>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7013"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960438"/>
            <a:ext cx="4038600"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EF50E9A-95DB-4C38-A8BB-04625B8BF5A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298419043"/>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8152FA7-98F4-4389-8516-2A0A1B10045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180043030"/>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12DD890-2FAC-4F7C-A08D-B3AF4BBFC23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557122318"/>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CA12626-F4AD-4D61-8D50-389743F01C37}"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29389604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60120"/>
            <a:ext cx="4023360" cy="530637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idx="13"/>
          </p:nvPr>
        </p:nvSpPr>
        <p:spPr>
          <a:xfrm>
            <a:off x="4663440" y="960120"/>
            <a:ext cx="4023360" cy="530637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48624"/>
            <a:ext cx="8229600" cy="612648"/>
          </a:xfrm>
          <a:prstGeom prst="rect">
            <a:avLst/>
          </a:prstGeom>
        </p:spPr>
        <p:txBody>
          <a:bodyPr rtlCol="0">
            <a:normAutofit/>
          </a:bodyPr>
          <a:lstStyle/>
          <a:p>
            <a:r>
              <a:rPr lang="en-US" smtClean="0"/>
              <a:t>Click to edit Master title style</a:t>
            </a:r>
            <a:endParaRPr lang="en-US"/>
          </a:p>
        </p:txBody>
      </p:sp>
    </p:spTree>
    <p:extLst>
      <p:ext uri="{BB962C8B-B14F-4D97-AF65-F5344CB8AC3E}">
        <p14:creationId xmlns:p14="http://schemas.microsoft.com/office/powerpoint/2010/main" val="3931258041"/>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6F88C3F-C7F7-4D16-A1FE-A0328A63239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233545592"/>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3F5320B-6B92-48B2-B8EA-74D38E7F8CE5}"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641159810"/>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8246D05-C846-4CA2-8B11-E3CDBB14A2FC}"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621775324"/>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52400"/>
            <a:ext cx="2057400" cy="60182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152400"/>
            <a:ext cx="6019800" cy="6018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D61F7F7-E3FD-49E0-9813-0845B46CBA3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500653935"/>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152400"/>
            <a:ext cx="8226425" cy="6111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60438"/>
            <a:ext cx="8228013" cy="5210175"/>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C7057FE0-034F-4909-B32C-AC4A640DEC10}"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986877495"/>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157419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2"/>
          <p:cNvSpPr>
            <a:spLocks noGrp="1"/>
          </p:cNvSpPr>
          <p:nvPr>
            <p:ph idx="13"/>
          </p:nvPr>
        </p:nvSpPr>
        <p:spPr>
          <a:xfrm>
            <a:off x="466344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90500"/>
            <a:ext cx="8229600" cy="769938"/>
          </a:xfrm>
          <a:prstGeom prst="rect">
            <a:avLst/>
          </a:prstGeom>
        </p:spPr>
        <p:txBody>
          <a:bodyPr rtlCol="0">
            <a:normAutofit/>
          </a:bodyPr>
          <a:lstStyle/>
          <a:p>
            <a:r>
              <a:rPr lang="en-US" smtClean="0"/>
              <a:t>Click to edit Master title style</a:t>
            </a:r>
            <a:endParaRPr lang="en-US"/>
          </a:p>
        </p:txBody>
      </p:sp>
    </p:spTree>
    <p:extLst>
      <p:ext uri="{BB962C8B-B14F-4D97-AF65-F5344CB8AC3E}">
        <p14:creationId xmlns:p14="http://schemas.microsoft.com/office/powerpoint/2010/main" val="1246820338"/>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cstate="print"/>
          <a:srcRect/>
          <a:stretch>
            <a:fillRect/>
          </a:stretch>
        </p:blipFill>
        <p:spPr bwMode="auto">
          <a:xfrm>
            <a:off x="381000" y="228600"/>
            <a:ext cx="2157413" cy="679450"/>
          </a:xfrm>
          <a:prstGeom prst="rect">
            <a:avLst/>
          </a:prstGeom>
          <a:noFill/>
          <a:ln w="9525">
            <a:noFill/>
            <a:miter lim="800000"/>
            <a:headEnd/>
            <a:tailEnd/>
          </a:ln>
        </p:spPr>
      </p:pic>
      <p:pic>
        <p:nvPicPr>
          <p:cNvPr id="5" name="Picture 11" descr="Optum_ColorBand-02"/>
          <p:cNvPicPr preferRelativeResize="0">
            <a:picLocks noChangeArrowheads="1"/>
          </p:cNvPicPr>
          <p:nvPr userDrawn="1"/>
        </p:nvPicPr>
        <p:blipFill>
          <a:blip r:embed="rId3" cstate="print"/>
          <a:srcRect/>
          <a:stretch>
            <a:fillRect/>
          </a:stretch>
        </p:blipFill>
        <p:spPr bwMode="auto">
          <a:xfrm>
            <a:off x="0" y="5008563"/>
            <a:ext cx="9144000" cy="109537"/>
          </a:xfrm>
          <a:prstGeom prst="rect">
            <a:avLst/>
          </a:prstGeom>
          <a:noFill/>
          <a:ln w="9525">
            <a:noFill/>
            <a:miter lim="800000"/>
            <a:headEnd/>
            <a:tailEnd/>
          </a:ln>
        </p:spPr>
      </p:pic>
      <p:sp>
        <p:nvSpPr>
          <p:cNvPr id="10242" name="Rectangle 2"/>
          <p:cNvSpPr>
            <a:spLocks noGrp="1" noChangeArrowheads="1"/>
          </p:cNvSpPr>
          <p:nvPr>
            <p:ph type="ctrTitle"/>
          </p:nvPr>
        </p:nvSpPr>
        <p:spPr>
          <a:xfrm>
            <a:off x="1004888" y="5527675"/>
            <a:ext cx="7680325" cy="342900"/>
          </a:xfrm>
        </p:spPr>
        <p:txBody>
          <a:bodyPr/>
          <a:lstStyle>
            <a:lvl1pPr>
              <a:spcAft>
                <a:spcPct val="20000"/>
              </a:spcAft>
              <a:defRPr sz="2000" b="0"/>
            </a:lvl1pPr>
          </a:lstStyle>
          <a:p>
            <a:r>
              <a:rPr lang="en-US"/>
              <a:t>Click to edit Master title style</a:t>
            </a:r>
          </a:p>
        </p:txBody>
      </p:sp>
      <p:sp>
        <p:nvSpPr>
          <p:cNvPr id="10243" name="Rectangle 3"/>
          <p:cNvSpPr>
            <a:spLocks noGrp="1" noChangeArrowheads="1"/>
          </p:cNvSpPr>
          <p:nvPr>
            <p:ph type="subTitle" idx="1"/>
          </p:nvPr>
        </p:nvSpPr>
        <p:spPr>
          <a:xfrm>
            <a:off x="1004888" y="5930900"/>
            <a:ext cx="7680325" cy="547688"/>
          </a:xfrm>
        </p:spPr>
        <p:txBody>
          <a:bodyPr/>
          <a:lstStyle>
            <a:lvl1pPr marL="0" indent="0">
              <a:spcAft>
                <a:spcPct val="0"/>
              </a:spcAft>
              <a:buFontTx/>
              <a:buNone/>
              <a:defRPr sz="1200"/>
            </a:lvl1pPr>
          </a:lstStyle>
          <a:p>
            <a:r>
              <a:rPr lang="en-US"/>
              <a:t>Click to edit Master subtitle style</a:t>
            </a:r>
          </a:p>
        </p:txBody>
      </p:sp>
      <p:sp>
        <p:nvSpPr>
          <p:cNvPr id="6" name="Rectangle 6"/>
          <p:cNvSpPr>
            <a:spLocks noGrp="1" noChangeArrowheads="1"/>
          </p:cNvSpPr>
          <p:nvPr>
            <p:ph type="ftr" sz="quarter" idx="10"/>
          </p:nvPr>
        </p:nvSpPr>
        <p:spPr bwMode="auto">
          <a:xfrm>
            <a:off x="5767388" y="6218238"/>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vl1pPr>
          </a:lstStyle>
          <a:p>
            <a:pPr fontAlgn="base">
              <a:spcBef>
                <a:spcPct val="0"/>
              </a:spcBef>
              <a:spcAft>
                <a:spcPct val="0"/>
              </a:spcAft>
            </a:pPr>
            <a:endParaRPr lang="en-US" dirty="0">
              <a:solidFill>
                <a:srgbClr val="63666A"/>
              </a:solidFill>
            </a:endParaRPr>
          </a:p>
        </p:txBody>
      </p:sp>
      <p:sp>
        <p:nvSpPr>
          <p:cNvPr id="7" name="Rectangle 7"/>
          <p:cNvSpPr>
            <a:spLocks noGrp="1" noChangeArrowheads="1"/>
          </p:cNvSpPr>
          <p:nvPr>
            <p:ph type="sldNum" sz="quarter" idx="11"/>
          </p:nvPr>
        </p:nvSpPr>
        <p:spPr>
          <a:xfrm>
            <a:off x="423863" y="6226175"/>
            <a:ext cx="2133600" cy="476250"/>
          </a:xfrm>
          <a:noFill/>
        </p:spPr>
        <p:txBody>
          <a:bodyPr lIns="91440" tIns="45720" rIns="91440" bIns="45720"/>
          <a:lstStyle>
            <a:lvl1pPr algn="l">
              <a:defRPr sz="1400"/>
            </a:lvl1pPr>
          </a:lstStyle>
          <a:p>
            <a:fld id="{9038BD95-29DE-4D65-ABD8-9730F2B07AD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62366636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3B8F9DB-A89D-4D92-B1C4-9A670555B0B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645046631"/>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FA6AB2EF-625D-4897-A192-E6A119AC211F}"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75606349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7013"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960438"/>
            <a:ext cx="4038600"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EF50E9A-95DB-4C38-A8BB-04625B8BF5A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71089486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8152FA7-98F4-4389-8516-2A0A1B10045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66475115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12DD890-2FAC-4F7C-A08D-B3AF4BBFC23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27255292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CA12626-F4AD-4D61-8D50-389743F01C37}"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63361057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6F88C3F-C7F7-4D16-A1FE-A0328A63239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80185010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 Blan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0399" y="2415961"/>
            <a:ext cx="7772400" cy="1223319"/>
          </a:xfrm>
          <a:prstGeom prst="rect">
            <a:avLst/>
          </a:prstGeom>
        </p:spPr>
        <p:txBody>
          <a:bodyPr>
            <a:noAutofit/>
          </a:bodyPr>
          <a:lstStyle>
            <a:lvl1pPr algn="l">
              <a:defRPr sz="4000" b="0">
                <a:solidFill>
                  <a:schemeClr val="bg1">
                    <a:lumMod val="50000"/>
                  </a:schemeClr>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845179" y="3815531"/>
            <a:ext cx="7772400" cy="546100"/>
          </a:xfrm>
        </p:spPr>
        <p:txBody>
          <a:bodyPr>
            <a:noAutofit/>
          </a:bodyPr>
          <a:lstStyle>
            <a:lvl1pPr marL="0" indent="0" algn="l">
              <a:spcBef>
                <a:spcPts val="0"/>
              </a:spcBef>
              <a:spcAft>
                <a:spcPts val="300"/>
              </a:spcAft>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cxnSp>
        <p:nvCxnSpPr>
          <p:cNvPr id="7" name="Straight Connector 6"/>
          <p:cNvCxnSpPr/>
          <p:nvPr userDrawn="1"/>
        </p:nvCxnSpPr>
        <p:spPr>
          <a:xfrm flipV="1">
            <a:off x="454903" y="6027548"/>
            <a:ext cx="8231897" cy="1"/>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54025" y="1089890"/>
            <a:ext cx="8227917" cy="0"/>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pic>
        <p:nvPicPr>
          <p:cNvPr id="10" name="Picture 2" descr="C:\Users\ckrame6\Desktop\OPTUM_®_RGB C6.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5603" y="301241"/>
            <a:ext cx="1507596"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884473"/>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3F5320B-6B92-48B2-B8EA-74D38E7F8CE5}"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60350268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8246D05-C846-4CA2-8B11-E3CDBB14A2FC}"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510370159"/>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52400"/>
            <a:ext cx="2057400" cy="60182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152400"/>
            <a:ext cx="6019800" cy="6018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D61F7F7-E3FD-49E0-9813-0845B46CBA3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669598039"/>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152400"/>
            <a:ext cx="8226425" cy="6111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60438"/>
            <a:ext cx="8228013" cy="5210175"/>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C7057FE0-034F-4909-B32C-AC4A640DEC10}"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662416037"/>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670317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2"/>
          <p:cNvSpPr>
            <a:spLocks noGrp="1"/>
          </p:cNvSpPr>
          <p:nvPr>
            <p:ph idx="13"/>
          </p:nvPr>
        </p:nvSpPr>
        <p:spPr>
          <a:xfrm>
            <a:off x="466344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90500"/>
            <a:ext cx="8229600" cy="769938"/>
          </a:xfrm>
          <a:prstGeom prst="rect">
            <a:avLst/>
          </a:prstGeom>
        </p:spPr>
        <p:txBody>
          <a:bodyPr rtlCol="0">
            <a:normAutofit/>
          </a:bodyPr>
          <a:lstStyle/>
          <a:p>
            <a:r>
              <a:rPr lang="en-US" smtClean="0"/>
              <a:t>Click to edit Master title style</a:t>
            </a:r>
            <a:endParaRPr lang="en-US"/>
          </a:p>
        </p:txBody>
      </p:sp>
    </p:spTree>
    <p:extLst>
      <p:ext uri="{BB962C8B-B14F-4D97-AF65-F5344CB8AC3E}">
        <p14:creationId xmlns:p14="http://schemas.microsoft.com/office/powerpoint/2010/main" val="4218588803"/>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Optum_ColorBand-02"/>
          <p:cNvPicPr preferRelativeResize="0">
            <a:picLocks noChangeArrowheads="1"/>
          </p:cNvPicPr>
          <p:nvPr userDrawn="1"/>
        </p:nvPicPr>
        <p:blipFill>
          <a:blip r:embed="rId2" cstate="print"/>
          <a:srcRect/>
          <a:stretch>
            <a:fillRect/>
          </a:stretch>
        </p:blipFill>
        <p:spPr bwMode="auto">
          <a:xfrm>
            <a:off x="0" y="5008563"/>
            <a:ext cx="9144000" cy="109537"/>
          </a:xfrm>
          <a:prstGeom prst="rect">
            <a:avLst/>
          </a:prstGeom>
          <a:noFill/>
          <a:ln w="9525">
            <a:noFill/>
            <a:miter lim="800000"/>
            <a:headEnd/>
            <a:tailEnd/>
          </a:ln>
        </p:spPr>
      </p:pic>
      <p:pic>
        <p:nvPicPr>
          <p:cNvPr id="5" name="Picture 9" descr="Optum_RGB_PPT"/>
          <p:cNvPicPr>
            <a:picLocks noChangeAspect="1" noChangeArrowheads="1"/>
          </p:cNvPicPr>
          <p:nvPr userDrawn="1"/>
        </p:nvPicPr>
        <p:blipFill>
          <a:blip r:embed="rId3" cstate="print"/>
          <a:srcRect/>
          <a:stretch>
            <a:fillRect/>
          </a:stretch>
        </p:blipFill>
        <p:spPr bwMode="auto">
          <a:xfrm>
            <a:off x="381000" y="228600"/>
            <a:ext cx="2157413" cy="679450"/>
          </a:xfrm>
          <a:prstGeom prst="rect">
            <a:avLst/>
          </a:prstGeom>
          <a:noFill/>
          <a:ln w="9525">
            <a:noFill/>
            <a:miter lim="800000"/>
            <a:headEnd/>
            <a:tailEnd/>
          </a:ln>
        </p:spPr>
      </p:pic>
      <p:sp>
        <p:nvSpPr>
          <p:cNvPr id="339973" name="Rectangle 5"/>
          <p:cNvSpPr>
            <a:spLocks noGrp="1" noChangeArrowheads="1"/>
          </p:cNvSpPr>
          <p:nvPr>
            <p:ph type="ctrTitle"/>
          </p:nvPr>
        </p:nvSpPr>
        <p:spPr>
          <a:xfrm>
            <a:off x="2346325" y="2682875"/>
            <a:ext cx="6307138" cy="649288"/>
          </a:xfrm>
        </p:spPr>
        <p:txBody>
          <a:bodyPr anchor="ctr"/>
          <a:lstStyle>
            <a:lvl1pPr>
              <a:spcAft>
                <a:spcPct val="20000"/>
              </a:spcAft>
              <a:defRPr b="0"/>
            </a:lvl1pPr>
          </a:lstStyle>
          <a:p>
            <a:r>
              <a:rPr lang="en-US"/>
              <a:t>Click to edit Master title style</a:t>
            </a:r>
          </a:p>
        </p:txBody>
      </p:sp>
      <p:sp>
        <p:nvSpPr>
          <p:cNvPr id="339974" name="Rectangle 6"/>
          <p:cNvSpPr>
            <a:spLocks noGrp="1" noChangeArrowheads="1"/>
          </p:cNvSpPr>
          <p:nvPr>
            <p:ph type="subTitle" idx="1"/>
          </p:nvPr>
        </p:nvSpPr>
        <p:spPr>
          <a:xfrm>
            <a:off x="2346325" y="5564188"/>
            <a:ext cx="6307138" cy="914400"/>
          </a:xfrm>
        </p:spPr>
        <p:txBody>
          <a:bodyPr/>
          <a:lstStyle>
            <a:lvl1pPr marL="0" indent="0">
              <a:spcAft>
                <a:spcPct val="0"/>
              </a:spcAft>
              <a:buFontTx/>
              <a:buNone/>
              <a:defRPr sz="1400"/>
            </a:lvl1pPr>
          </a:lstStyle>
          <a:p>
            <a:r>
              <a:rPr lang="en-US"/>
              <a:t>Click to edit Master subtitle style</a:t>
            </a:r>
          </a:p>
        </p:txBody>
      </p:sp>
    </p:spTree>
    <p:extLst>
      <p:ext uri="{BB962C8B-B14F-4D97-AF65-F5344CB8AC3E}">
        <p14:creationId xmlns:p14="http://schemas.microsoft.com/office/powerpoint/2010/main" val="1504773776"/>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88AFF7FC-82E9-4C6F-99F5-213006953981}"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12432396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E7CC5C10-6A6C-49DD-BA09-9A35B3314E12}"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454284398"/>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7013"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960438"/>
            <a:ext cx="4038600"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41235614-0065-4225-8736-FE220E3B9BD9}"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322996686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600"/>
            </a:lvl1pPr>
            <a:lvl2pPr>
              <a:defRPr sz="1400"/>
            </a:lvl2pPr>
            <a:lvl3pPr>
              <a:defRPr sz="12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extBox 1"/>
          <p:cNvSpPr txBox="1"/>
          <p:nvPr userDrawn="1"/>
        </p:nvSpPr>
        <p:spPr>
          <a:xfrm>
            <a:off x="4577924" y="1127797"/>
            <a:ext cx="914400" cy="914400"/>
          </a:xfrm>
          <a:prstGeom prst="rect">
            <a:avLst/>
          </a:prstGeom>
          <a:noFill/>
        </p:spPr>
        <p:txBody>
          <a:bodyPr wrap="none" lIns="0" tIns="0" rIns="0" bIns="0" rtlCol="0">
            <a:noAutofit/>
          </a:bodyPr>
          <a:lstStyle/>
          <a:p>
            <a:endParaRPr lang="en-US" dirty="0" smtClean="0">
              <a:latin typeface="Arial" pitchFamily="34" charset="0"/>
              <a:cs typeface="Arial" pitchFamily="34" charset="0"/>
            </a:endParaRPr>
          </a:p>
        </p:txBody>
      </p:sp>
      <p:sp>
        <p:nvSpPr>
          <p:cNvPr id="6" name="Title Placeholder 1"/>
          <p:cNvSpPr>
            <a:spLocks noGrp="1"/>
          </p:cNvSpPr>
          <p:nvPr>
            <p:ph type="title"/>
          </p:nvPr>
        </p:nvSpPr>
        <p:spPr>
          <a:xfrm>
            <a:off x="457200" y="0"/>
            <a:ext cx="8229600" cy="1080412"/>
          </a:xfrm>
          <a:prstGeom prst="rect">
            <a:avLst/>
          </a:prstGeom>
        </p:spPr>
        <p:txBody>
          <a:bodyPr vert="horz" lIns="0" tIns="0" rIns="0" bIns="0" rtlCol="0" anchor="ctr" anchorCtr="0">
            <a:noAutofit/>
          </a:bodyPr>
          <a:lstStyle/>
          <a:p>
            <a:r>
              <a:rPr lang="en-US" dirty="0" smtClean="0"/>
              <a:t>Click to edit Master title style</a:t>
            </a:r>
            <a:endParaRPr lang="en-US" dirty="0"/>
          </a:p>
        </p:txBody>
      </p:sp>
    </p:spTree>
    <p:extLst>
      <p:ext uri="{BB962C8B-B14F-4D97-AF65-F5344CB8AC3E}">
        <p14:creationId xmlns:p14="http://schemas.microsoft.com/office/powerpoint/2010/main" val="2887501059"/>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F4491896-4D32-4DD9-97AB-1861AB245D9C}"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1023071021"/>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95B5E319-BCC0-4EAA-9C2B-57F21A1030CA}"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368474091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E1626D3C-B411-48AD-8D72-556C8B8FD8ED}"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91278502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86D7F8A-01BA-48E2-BD45-DA6525C9B473}"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265326059"/>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D06E6EE8-5CDC-4D17-9E9B-4E61D054E3F7}"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2496708404"/>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D7D55E9D-0435-49D2-94E8-B7202CDCFCC8}"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3636221217"/>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52400"/>
            <a:ext cx="2057400" cy="60182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152400"/>
            <a:ext cx="6019800" cy="6018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D56CF2A6-2B9D-4B1B-8958-FFB0B36AAC52}"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1709071457"/>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cstate="print"/>
          <a:srcRect/>
          <a:stretch>
            <a:fillRect/>
          </a:stretch>
        </p:blipFill>
        <p:spPr bwMode="auto">
          <a:xfrm>
            <a:off x="381000" y="228600"/>
            <a:ext cx="2157413" cy="679450"/>
          </a:xfrm>
          <a:prstGeom prst="rect">
            <a:avLst/>
          </a:prstGeom>
          <a:noFill/>
          <a:ln w="9525">
            <a:noFill/>
            <a:miter lim="800000"/>
            <a:headEnd/>
            <a:tailEnd/>
          </a:ln>
        </p:spPr>
      </p:pic>
      <p:pic>
        <p:nvPicPr>
          <p:cNvPr id="5" name="Picture 11" descr="Optum_ColorBand-02"/>
          <p:cNvPicPr preferRelativeResize="0">
            <a:picLocks noChangeArrowheads="1"/>
          </p:cNvPicPr>
          <p:nvPr userDrawn="1"/>
        </p:nvPicPr>
        <p:blipFill>
          <a:blip r:embed="rId3" cstate="print"/>
          <a:srcRect/>
          <a:stretch>
            <a:fillRect/>
          </a:stretch>
        </p:blipFill>
        <p:spPr bwMode="auto">
          <a:xfrm>
            <a:off x="0" y="5008563"/>
            <a:ext cx="9144000" cy="109537"/>
          </a:xfrm>
          <a:prstGeom prst="rect">
            <a:avLst/>
          </a:prstGeom>
          <a:noFill/>
          <a:ln w="9525">
            <a:noFill/>
            <a:miter lim="800000"/>
            <a:headEnd/>
            <a:tailEnd/>
          </a:ln>
        </p:spPr>
      </p:pic>
      <p:sp>
        <p:nvSpPr>
          <p:cNvPr id="10242" name="Rectangle 2"/>
          <p:cNvSpPr>
            <a:spLocks noGrp="1" noChangeArrowheads="1"/>
          </p:cNvSpPr>
          <p:nvPr>
            <p:ph type="ctrTitle"/>
          </p:nvPr>
        </p:nvSpPr>
        <p:spPr>
          <a:xfrm>
            <a:off x="1004888" y="5527675"/>
            <a:ext cx="7680325" cy="342900"/>
          </a:xfrm>
        </p:spPr>
        <p:txBody>
          <a:bodyPr/>
          <a:lstStyle>
            <a:lvl1pPr>
              <a:spcAft>
                <a:spcPct val="20000"/>
              </a:spcAft>
              <a:defRPr sz="2000" b="0"/>
            </a:lvl1pPr>
          </a:lstStyle>
          <a:p>
            <a:r>
              <a:rPr lang="en-US"/>
              <a:t>Click to edit Master title style</a:t>
            </a:r>
          </a:p>
        </p:txBody>
      </p:sp>
      <p:sp>
        <p:nvSpPr>
          <p:cNvPr id="10243" name="Rectangle 3"/>
          <p:cNvSpPr>
            <a:spLocks noGrp="1" noChangeArrowheads="1"/>
          </p:cNvSpPr>
          <p:nvPr>
            <p:ph type="subTitle" idx="1"/>
          </p:nvPr>
        </p:nvSpPr>
        <p:spPr>
          <a:xfrm>
            <a:off x="1004888" y="5930900"/>
            <a:ext cx="7680325" cy="547688"/>
          </a:xfrm>
        </p:spPr>
        <p:txBody>
          <a:bodyPr/>
          <a:lstStyle>
            <a:lvl1pPr marL="0" indent="0">
              <a:spcAft>
                <a:spcPct val="0"/>
              </a:spcAft>
              <a:buFontTx/>
              <a:buNone/>
              <a:defRPr sz="1200"/>
            </a:lvl1pPr>
          </a:lstStyle>
          <a:p>
            <a:r>
              <a:rPr lang="en-US"/>
              <a:t>Click to edit Master subtitle style</a:t>
            </a:r>
          </a:p>
        </p:txBody>
      </p:sp>
      <p:sp>
        <p:nvSpPr>
          <p:cNvPr id="6" name="Rectangle 6"/>
          <p:cNvSpPr>
            <a:spLocks noGrp="1" noChangeArrowheads="1"/>
          </p:cNvSpPr>
          <p:nvPr>
            <p:ph type="ftr" sz="quarter" idx="10"/>
          </p:nvPr>
        </p:nvSpPr>
        <p:spPr bwMode="auto">
          <a:xfrm>
            <a:off x="5767388" y="6218238"/>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vl1pPr>
          </a:lstStyle>
          <a:p>
            <a:pPr fontAlgn="base">
              <a:spcBef>
                <a:spcPct val="0"/>
              </a:spcBef>
              <a:spcAft>
                <a:spcPct val="0"/>
              </a:spcAft>
            </a:pPr>
            <a:endParaRPr lang="en-US" dirty="0">
              <a:solidFill>
                <a:srgbClr val="63666A"/>
              </a:solidFill>
            </a:endParaRPr>
          </a:p>
        </p:txBody>
      </p:sp>
      <p:sp>
        <p:nvSpPr>
          <p:cNvPr id="7" name="Rectangle 7"/>
          <p:cNvSpPr>
            <a:spLocks noGrp="1" noChangeArrowheads="1"/>
          </p:cNvSpPr>
          <p:nvPr>
            <p:ph type="sldNum" sz="quarter" idx="11"/>
          </p:nvPr>
        </p:nvSpPr>
        <p:spPr>
          <a:xfrm>
            <a:off x="423863" y="6226175"/>
            <a:ext cx="2133600" cy="476250"/>
          </a:xfrm>
          <a:noFill/>
        </p:spPr>
        <p:txBody>
          <a:bodyPr lIns="91440" tIns="45720" rIns="91440" bIns="45720"/>
          <a:lstStyle>
            <a:lvl1pPr algn="l">
              <a:defRPr sz="1400"/>
            </a:lvl1pPr>
          </a:lstStyle>
          <a:p>
            <a:fld id="{9038BD95-29DE-4D65-ABD8-9730F2B07AD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402597260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3B8F9DB-A89D-4D92-B1C4-9A670555B0B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67075744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FA6AB2EF-625D-4897-A192-E6A119AC211F}"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82008061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Box 2"/>
          <p:cNvSpPr txBox="1"/>
          <p:nvPr userDrawn="1"/>
        </p:nvSpPr>
        <p:spPr>
          <a:xfrm>
            <a:off x="893379" y="-746234"/>
            <a:ext cx="914400" cy="914400"/>
          </a:xfrm>
          <a:prstGeom prst="rect">
            <a:avLst/>
          </a:prstGeom>
          <a:noFill/>
        </p:spPr>
        <p:txBody>
          <a:bodyPr wrap="none" lIns="0" tIns="0" rIns="0" bIns="0" rtlCol="0">
            <a:noAutofit/>
          </a:bodyPr>
          <a:lstStyle/>
          <a:p>
            <a:endParaRPr lang="en-US" dirty="0" smtClean="0">
              <a:latin typeface="Arial" pitchFamily="34" charset="0"/>
              <a:cs typeface="Arial" pitchFamily="34" charset="0"/>
            </a:endParaRPr>
          </a:p>
        </p:txBody>
      </p:sp>
      <p:sp>
        <p:nvSpPr>
          <p:cNvPr id="4" name="Title Placeholder 1"/>
          <p:cNvSpPr>
            <a:spLocks noGrp="1"/>
          </p:cNvSpPr>
          <p:nvPr>
            <p:ph type="title"/>
          </p:nvPr>
        </p:nvSpPr>
        <p:spPr>
          <a:xfrm>
            <a:off x="457200" y="0"/>
            <a:ext cx="8229600" cy="1080412"/>
          </a:xfrm>
          <a:prstGeom prst="rect">
            <a:avLst/>
          </a:prstGeom>
        </p:spPr>
        <p:txBody>
          <a:bodyPr vert="horz" lIns="0" tIns="0" rIns="0" bIns="0" rtlCol="0" anchor="ctr" anchorCtr="0">
            <a:noAutofit/>
          </a:bodyPr>
          <a:lstStyle/>
          <a:p>
            <a:r>
              <a:rPr lang="en-US" dirty="0" smtClean="0"/>
              <a:t>Click to edit Master title style</a:t>
            </a:r>
            <a:endParaRPr lang="en-US" dirty="0"/>
          </a:p>
        </p:txBody>
      </p:sp>
    </p:spTree>
    <p:extLst>
      <p:ext uri="{BB962C8B-B14F-4D97-AF65-F5344CB8AC3E}">
        <p14:creationId xmlns:p14="http://schemas.microsoft.com/office/powerpoint/2010/main" val="2212562063"/>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7013"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960438"/>
            <a:ext cx="4038600"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EF50E9A-95DB-4C38-A8BB-04625B8BF5A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509250555"/>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8152FA7-98F4-4389-8516-2A0A1B10045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557699219"/>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12DD890-2FAC-4F7C-A08D-B3AF4BBFC23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7406006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CA12626-F4AD-4D61-8D50-389743F01C37}"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909831741"/>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6F88C3F-C7F7-4D16-A1FE-A0328A63239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293787743"/>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3F5320B-6B92-48B2-B8EA-74D38E7F8CE5}"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827829101"/>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8246D05-C846-4CA2-8B11-E3CDBB14A2FC}"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665577233"/>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52400"/>
            <a:ext cx="2057400" cy="60182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152400"/>
            <a:ext cx="6019800" cy="6018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D61F7F7-E3FD-49E0-9813-0845B46CBA3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036522455"/>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152400"/>
            <a:ext cx="8226425" cy="6111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60438"/>
            <a:ext cx="8228013" cy="5210175"/>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C7057FE0-034F-4909-B32C-AC4A640DEC10}"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806292609"/>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2436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Slide 2">
    <p:spTree>
      <p:nvGrpSpPr>
        <p:cNvPr id="1" name=""/>
        <p:cNvGrpSpPr/>
        <p:nvPr/>
      </p:nvGrpSpPr>
      <p:grpSpPr>
        <a:xfrm>
          <a:off x="0" y="0"/>
          <a:ext cx="0" cy="0"/>
          <a:chOff x="0" y="0"/>
          <a:chExt cx="0" cy="0"/>
        </a:xfrm>
      </p:grpSpPr>
      <p:cxnSp>
        <p:nvCxnSpPr>
          <p:cNvPr id="7" name="Straight Connector 6"/>
          <p:cNvCxnSpPr/>
          <p:nvPr userDrawn="1"/>
        </p:nvCxnSpPr>
        <p:spPr>
          <a:xfrm flipV="1">
            <a:off x="454903" y="6027548"/>
            <a:ext cx="8231897" cy="1"/>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4025" y="1089890"/>
            <a:ext cx="8227917" cy="0"/>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pic>
        <p:nvPicPr>
          <p:cNvPr id="5" name="Picture 2" descr="C:\Users\ckrame6\Desktop\OPTUM_®_RGB C6.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5603" y="301241"/>
            <a:ext cx="1507596"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388854"/>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2"/>
          <p:cNvSpPr>
            <a:spLocks noGrp="1"/>
          </p:cNvSpPr>
          <p:nvPr>
            <p:ph idx="13"/>
          </p:nvPr>
        </p:nvSpPr>
        <p:spPr>
          <a:xfrm>
            <a:off x="466344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90500"/>
            <a:ext cx="8229600" cy="769938"/>
          </a:xfrm>
          <a:prstGeom prst="rect">
            <a:avLst/>
          </a:prstGeom>
        </p:spPr>
        <p:txBody>
          <a:bodyPr rtlCol="0">
            <a:normAutofit/>
          </a:bodyPr>
          <a:lstStyle/>
          <a:p>
            <a:r>
              <a:rPr lang="en-US" smtClean="0"/>
              <a:t>Click to edit Master title style</a:t>
            </a:r>
            <a:endParaRPr lang="en-US"/>
          </a:p>
        </p:txBody>
      </p:sp>
    </p:spTree>
    <p:extLst>
      <p:ext uri="{BB962C8B-B14F-4D97-AF65-F5344CB8AC3E}">
        <p14:creationId xmlns:p14="http://schemas.microsoft.com/office/powerpoint/2010/main" val="97990382"/>
      </p:ext>
    </p:extLst>
  </p:cSld>
  <p:clrMapOvr>
    <a:masterClrMapping/>
  </p:clrMapOvr>
  <p:transition spd="slow"/>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cstate="print"/>
          <a:srcRect/>
          <a:stretch>
            <a:fillRect/>
          </a:stretch>
        </p:blipFill>
        <p:spPr bwMode="auto">
          <a:xfrm>
            <a:off x="381000" y="228600"/>
            <a:ext cx="2157413" cy="679450"/>
          </a:xfrm>
          <a:prstGeom prst="rect">
            <a:avLst/>
          </a:prstGeom>
          <a:noFill/>
          <a:ln w="9525">
            <a:noFill/>
            <a:miter lim="800000"/>
            <a:headEnd/>
            <a:tailEnd/>
          </a:ln>
        </p:spPr>
      </p:pic>
      <p:pic>
        <p:nvPicPr>
          <p:cNvPr id="5" name="Picture 11" descr="Optum_ColorBand-02"/>
          <p:cNvPicPr preferRelativeResize="0">
            <a:picLocks noChangeArrowheads="1"/>
          </p:cNvPicPr>
          <p:nvPr userDrawn="1"/>
        </p:nvPicPr>
        <p:blipFill>
          <a:blip r:embed="rId3" cstate="print"/>
          <a:srcRect/>
          <a:stretch>
            <a:fillRect/>
          </a:stretch>
        </p:blipFill>
        <p:spPr bwMode="auto">
          <a:xfrm>
            <a:off x="0" y="5008563"/>
            <a:ext cx="9144000" cy="109537"/>
          </a:xfrm>
          <a:prstGeom prst="rect">
            <a:avLst/>
          </a:prstGeom>
          <a:noFill/>
          <a:ln w="9525">
            <a:noFill/>
            <a:miter lim="800000"/>
            <a:headEnd/>
            <a:tailEnd/>
          </a:ln>
        </p:spPr>
      </p:pic>
      <p:sp>
        <p:nvSpPr>
          <p:cNvPr id="10242" name="Rectangle 2"/>
          <p:cNvSpPr>
            <a:spLocks noGrp="1" noChangeArrowheads="1"/>
          </p:cNvSpPr>
          <p:nvPr>
            <p:ph type="ctrTitle"/>
          </p:nvPr>
        </p:nvSpPr>
        <p:spPr>
          <a:xfrm>
            <a:off x="1004888" y="5527675"/>
            <a:ext cx="7680325" cy="342900"/>
          </a:xfrm>
        </p:spPr>
        <p:txBody>
          <a:bodyPr/>
          <a:lstStyle>
            <a:lvl1pPr>
              <a:spcAft>
                <a:spcPct val="20000"/>
              </a:spcAft>
              <a:defRPr sz="2000" b="0"/>
            </a:lvl1pPr>
          </a:lstStyle>
          <a:p>
            <a:r>
              <a:rPr lang="en-US"/>
              <a:t>Click to edit Master title style</a:t>
            </a:r>
          </a:p>
        </p:txBody>
      </p:sp>
      <p:sp>
        <p:nvSpPr>
          <p:cNvPr id="10243" name="Rectangle 3"/>
          <p:cNvSpPr>
            <a:spLocks noGrp="1" noChangeArrowheads="1"/>
          </p:cNvSpPr>
          <p:nvPr>
            <p:ph type="subTitle" idx="1"/>
          </p:nvPr>
        </p:nvSpPr>
        <p:spPr>
          <a:xfrm>
            <a:off x="1004888" y="5930900"/>
            <a:ext cx="7680325" cy="547688"/>
          </a:xfrm>
        </p:spPr>
        <p:txBody>
          <a:bodyPr/>
          <a:lstStyle>
            <a:lvl1pPr marL="0" indent="0">
              <a:spcAft>
                <a:spcPct val="0"/>
              </a:spcAft>
              <a:buFontTx/>
              <a:buNone/>
              <a:defRPr sz="1200"/>
            </a:lvl1pPr>
          </a:lstStyle>
          <a:p>
            <a:r>
              <a:rPr lang="en-US"/>
              <a:t>Click to edit Master subtitle style</a:t>
            </a:r>
          </a:p>
        </p:txBody>
      </p:sp>
      <p:sp>
        <p:nvSpPr>
          <p:cNvPr id="6" name="Rectangle 6"/>
          <p:cNvSpPr>
            <a:spLocks noGrp="1" noChangeArrowheads="1"/>
          </p:cNvSpPr>
          <p:nvPr>
            <p:ph type="ftr" sz="quarter" idx="10"/>
          </p:nvPr>
        </p:nvSpPr>
        <p:spPr bwMode="auto">
          <a:xfrm>
            <a:off x="5767388" y="6218238"/>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vl1pPr>
          </a:lstStyle>
          <a:p>
            <a:pPr fontAlgn="base">
              <a:spcBef>
                <a:spcPct val="0"/>
              </a:spcBef>
              <a:spcAft>
                <a:spcPct val="0"/>
              </a:spcAft>
            </a:pPr>
            <a:endParaRPr lang="en-US" dirty="0">
              <a:solidFill>
                <a:srgbClr val="63666A"/>
              </a:solidFill>
            </a:endParaRPr>
          </a:p>
        </p:txBody>
      </p:sp>
      <p:sp>
        <p:nvSpPr>
          <p:cNvPr id="7" name="Rectangle 7"/>
          <p:cNvSpPr>
            <a:spLocks noGrp="1" noChangeArrowheads="1"/>
          </p:cNvSpPr>
          <p:nvPr>
            <p:ph type="sldNum" sz="quarter" idx="11"/>
          </p:nvPr>
        </p:nvSpPr>
        <p:spPr>
          <a:xfrm>
            <a:off x="423863" y="6226175"/>
            <a:ext cx="2133600" cy="476250"/>
          </a:xfrm>
          <a:noFill/>
        </p:spPr>
        <p:txBody>
          <a:bodyPr lIns="91440" tIns="45720" rIns="91440" bIns="45720"/>
          <a:lstStyle>
            <a:lvl1pPr algn="l">
              <a:defRPr sz="1400"/>
            </a:lvl1pPr>
          </a:lstStyle>
          <a:p>
            <a:fld id="{9038BD95-29DE-4D65-ABD8-9730F2B07AD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54926533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3B8F9DB-A89D-4D92-B1C4-9A670555B0B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681673616"/>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FA6AB2EF-625D-4897-A192-E6A119AC211F}"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4954691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7013"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960438"/>
            <a:ext cx="4038600"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EF50E9A-95DB-4C38-A8BB-04625B8BF5A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948205408"/>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8152FA7-98F4-4389-8516-2A0A1B10045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848292969"/>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12DD890-2FAC-4F7C-A08D-B3AF4BBFC23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929699514"/>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CA12626-F4AD-4D61-8D50-389743F01C37}"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500412081"/>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6F88C3F-C7F7-4D16-A1FE-A0328A63239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4203820623"/>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3F5320B-6B92-48B2-B8EA-74D38E7F8CE5}"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420601250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 no footer line">
    <p:spTree>
      <p:nvGrpSpPr>
        <p:cNvPr id="1" name=""/>
        <p:cNvGrpSpPr/>
        <p:nvPr/>
      </p:nvGrpSpPr>
      <p:grpSpPr>
        <a:xfrm>
          <a:off x="0" y="0"/>
          <a:ext cx="0" cy="0"/>
          <a:chOff x="0" y="0"/>
          <a:chExt cx="0" cy="0"/>
        </a:xfrm>
      </p:grpSpPr>
      <p:cxnSp>
        <p:nvCxnSpPr>
          <p:cNvPr id="5" name="Straight Connector 4"/>
          <p:cNvCxnSpPr/>
          <p:nvPr userDrawn="1"/>
        </p:nvCxnSpPr>
        <p:spPr>
          <a:xfrm flipV="1">
            <a:off x="464427" y="6023132"/>
            <a:ext cx="8217515" cy="9477"/>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txBox="1">
            <a:spLocks/>
          </p:cNvSpPr>
          <p:nvPr userDrawn="1"/>
        </p:nvSpPr>
        <p:spPr>
          <a:xfrm>
            <a:off x="8229600" y="6508153"/>
            <a:ext cx="457200" cy="209550"/>
          </a:xfrm>
          <a:prstGeom prst="rect">
            <a:avLst/>
          </a:prstGeom>
        </p:spPr>
        <p:txBody>
          <a:bodyPr vert="horz" wrap="none" lIns="0" tIns="0" rIns="0" bIns="0" rtlCol="0" anchor="ctr"/>
          <a:lstStyle>
            <a:defPPr>
              <a:defRPr lang="en-US"/>
            </a:defPPr>
            <a:lvl1pPr marL="0" algn="r" defTabSz="914400" rtl="0" eaLnBrk="1" latinLnBrk="0" hangingPunct="1">
              <a:defRPr sz="800" b="1"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EE22CD0-11F5-4647-B802-77FC0A9339C4}" type="slidenum">
              <a:rPr lang="en-US" sz="800" b="1" smtClean="0">
                <a:solidFill>
                  <a:schemeClr val="tx1"/>
                </a:solidFill>
              </a:rPr>
              <a:t>‹#›</a:t>
            </a:fld>
            <a:endParaRPr lang="en-US" sz="900" b="1" dirty="0">
              <a:solidFill>
                <a:schemeClr val="tx1"/>
              </a:solidFill>
            </a:endParaRPr>
          </a:p>
        </p:txBody>
      </p:sp>
      <p:cxnSp>
        <p:nvCxnSpPr>
          <p:cNvPr id="9" name="Straight Connector 8"/>
          <p:cNvCxnSpPr/>
          <p:nvPr userDrawn="1"/>
        </p:nvCxnSpPr>
        <p:spPr>
          <a:xfrm flipV="1">
            <a:off x="454903" y="6027548"/>
            <a:ext cx="8231897" cy="1"/>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4025" y="1089890"/>
            <a:ext cx="8227917" cy="0"/>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sp>
        <p:nvSpPr>
          <p:cNvPr id="4" name="Slide Number Placeholder 5"/>
          <p:cNvSpPr txBox="1">
            <a:spLocks/>
          </p:cNvSpPr>
          <p:nvPr userDrawn="1"/>
        </p:nvSpPr>
        <p:spPr>
          <a:xfrm>
            <a:off x="276225" y="5871835"/>
            <a:ext cx="8601075" cy="302593"/>
          </a:xfrm>
          <a:prstGeom prst="rect">
            <a:avLst/>
          </a:prstGeom>
          <a:solidFill>
            <a:schemeClr val="bg1"/>
          </a:solidFill>
        </p:spPr>
        <p:txBody>
          <a:bodyPr vert="horz" wrap="none" lIns="0" tIns="0" rIns="0" bIns="0" rtlCol="0" anchor="t"/>
          <a:lstStyle>
            <a:defPPr>
              <a:defRPr lang="en-US"/>
            </a:defPPr>
            <a:lvl1pPr marL="0" algn="r" defTabSz="914400" rtl="0" eaLnBrk="1" latinLnBrk="0" hangingPunct="1">
              <a:defRPr sz="800" b="1"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solidFill>
                <a:schemeClr val="bg1">
                  <a:lumMod val="50000"/>
                </a:schemeClr>
              </a:solidFill>
            </a:endParaRPr>
          </a:p>
        </p:txBody>
      </p:sp>
      <p:pic>
        <p:nvPicPr>
          <p:cNvPr id="11" name="Picture 2" descr="C:\Users\ckrame6\Desktop\OPTUM_®_RGB C6.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5603" y="301241"/>
            <a:ext cx="1507596"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941219"/>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8246D05-C846-4CA2-8B11-E3CDBB14A2FC}"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0739052"/>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52400"/>
            <a:ext cx="2057400" cy="60182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152400"/>
            <a:ext cx="6019800" cy="6018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D61F7F7-E3FD-49E0-9813-0845B46CBA3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091734463"/>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152400"/>
            <a:ext cx="8226425" cy="6111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60438"/>
            <a:ext cx="8228013" cy="5210175"/>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C7057FE0-034F-4909-B32C-AC4A640DEC10}"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138521628"/>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3951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2"/>
          <p:cNvSpPr>
            <a:spLocks noGrp="1"/>
          </p:cNvSpPr>
          <p:nvPr>
            <p:ph idx="13"/>
          </p:nvPr>
        </p:nvSpPr>
        <p:spPr>
          <a:xfrm>
            <a:off x="466344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90500"/>
            <a:ext cx="8229600" cy="769938"/>
          </a:xfrm>
          <a:prstGeom prst="rect">
            <a:avLst/>
          </a:prstGeom>
        </p:spPr>
        <p:txBody>
          <a:bodyPr rtlCol="0">
            <a:normAutofit/>
          </a:bodyPr>
          <a:lstStyle/>
          <a:p>
            <a:r>
              <a:rPr lang="en-US" smtClean="0"/>
              <a:t>Click to edit Master title style</a:t>
            </a:r>
            <a:endParaRPr lang="en-US"/>
          </a:p>
        </p:txBody>
      </p:sp>
    </p:spTree>
    <p:extLst>
      <p:ext uri="{BB962C8B-B14F-4D97-AF65-F5344CB8AC3E}">
        <p14:creationId xmlns:p14="http://schemas.microsoft.com/office/powerpoint/2010/main" val="3562185668"/>
      </p:ext>
    </p:extLst>
  </p:cSld>
  <p:clrMapOvr>
    <a:masterClrMapping/>
  </p:clrMapOvr>
  <p:transition spd="slow"/>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cstate="print"/>
          <a:srcRect/>
          <a:stretch>
            <a:fillRect/>
          </a:stretch>
        </p:blipFill>
        <p:spPr bwMode="auto">
          <a:xfrm>
            <a:off x="381000" y="228600"/>
            <a:ext cx="2157413" cy="679450"/>
          </a:xfrm>
          <a:prstGeom prst="rect">
            <a:avLst/>
          </a:prstGeom>
          <a:noFill/>
          <a:ln w="9525">
            <a:noFill/>
            <a:miter lim="800000"/>
            <a:headEnd/>
            <a:tailEnd/>
          </a:ln>
        </p:spPr>
      </p:pic>
      <p:pic>
        <p:nvPicPr>
          <p:cNvPr id="5" name="Picture 11" descr="Optum_ColorBand-02"/>
          <p:cNvPicPr preferRelativeResize="0">
            <a:picLocks noChangeArrowheads="1"/>
          </p:cNvPicPr>
          <p:nvPr userDrawn="1"/>
        </p:nvPicPr>
        <p:blipFill>
          <a:blip r:embed="rId3" cstate="print"/>
          <a:srcRect/>
          <a:stretch>
            <a:fillRect/>
          </a:stretch>
        </p:blipFill>
        <p:spPr bwMode="auto">
          <a:xfrm>
            <a:off x="0" y="5008563"/>
            <a:ext cx="9144000" cy="109537"/>
          </a:xfrm>
          <a:prstGeom prst="rect">
            <a:avLst/>
          </a:prstGeom>
          <a:noFill/>
          <a:ln w="9525">
            <a:noFill/>
            <a:miter lim="800000"/>
            <a:headEnd/>
            <a:tailEnd/>
          </a:ln>
        </p:spPr>
      </p:pic>
      <p:sp>
        <p:nvSpPr>
          <p:cNvPr id="10242" name="Rectangle 2"/>
          <p:cNvSpPr>
            <a:spLocks noGrp="1" noChangeArrowheads="1"/>
          </p:cNvSpPr>
          <p:nvPr>
            <p:ph type="ctrTitle"/>
          </p:nvPr>
        </p:nvSpPr>
        <p:spPr>
          <a:xfrm>
            <a:off x="1004888" y="5527675"/>
            <a:ext cx="7680325" cy="342900"/>
          </a:xfrm>
        </p:spPr>
        <p:txBody>
          <a:bodyPr/>
          <a:lstStyle>
            <a:lvl1pPr>
              <a:spcAft>
                <a:spcPct val="20000"/>
              </a:spcAft>
              <a:defRPr sz="2000" b="0"/>
            </a:lvl1pPr>
          </a:lstStyle>
          <a:p>
            <a:r>
              <a:rPr lang="en-US"/>
              <a:t>Click to edit Master title style</a:t>
            </a:r>
          </a:p>
        </p:txBody>
      </p:sp>
      <p:sp>
        <p:nvSpPr>
          <p:cNvPr id="10243" name="Rectangle 3"/>
          <p:cNvSpPr>
            <a:spLocks noGrp="1" noChangeArrowheads="1"/>
          </p:cNvSpPr>
          <p:nvPr>
            <p:ph type="subTitle" idx="1"/>
          </p:nvPr>
        </p:nvSpPr>
        <p:spPr>
          <a:xfrm>
            <a:off x="1004888" y="5930900"/>
            <a:ext cx="7680325" cy="547688"/>
          </a:xfrm>
        </p:spPr>
        <p:txBody>
          <a:bodyPr/>
          <a:lstStyle>
            <a:lvl1pPr marL="0" indent="0">
              <a:spcAft>
                <a:spcPct val="0"/>
              </a:spcAft>
              <a:buFontTx/>
              <a:buNone/>
              <a:defRPr sz="1200"/>
            </a:lvl1pPr>
          </a:lstStyle>
          <a:p>
            <a:r>
              <a:rPr lang="en-US"/>
              <a:t>Click to edit Master subtitle style</a:t>
            </a:r>
          </a:p>
        </p:txBody>
      </p:sp>
      <p:sp>
        <p:nvSpPr>
          <p:cNvPr id="6" name="Rectangle 6"/>
          <p:cNvSpPr>
            <a:spLocks noGrp="1" noChangeArrowheads="1"/>
          </p:cNvSpPr>
          <p:nvPr>
            <p:ph type="ftr" sz="quarter" idx="10"/>
          </p:nvPr>
        </p:nvSpPr>
        <p:spPr bwMode="auto">
          <a:xfrm>
            <a:off x="5767388" y="6218238"/>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vl1pPr>
          </a:lstStyle>
          <a:p>
            <a:pPr fontAlgn="base">
              <a:spcBef>
                <a:spcPct val="0"/>
              </a:spcBef>
              <a:spcAft>
                <a:spcPct val="0"/>
              </a:spcAft>
            </a:pPr>
            <a:endParaRPr lang="en-US" dirty="0">
              <a:solidFill>
                <a:srgbClr val="63666A"/>
              </a:solidFill>
            </a:endParaRPr>
          </a:p>
        </p:txBody>
      </p:sp>
      <p:sp>
        <p:nvSpPr>
          <p:cNvPr id="7" name="Rectangle 7"/>
          <p:cNvSpPr>
            <a:spLocks noGrp="1" noChangeArrowheads="1"/>
          </p:cNvSpPr>
          <p:nvPr>
            <p:ph type="sldNum" sz="quarter" idx="11"/>
          </p:nvPr>
        </p:nvSpPr>
        <p:spPr>
          <a:xfrm>
            <a:off x="423863" y="6226175"/>
            <a:ext cx="2133600" cy="476250"/>
          </a:xfrm>
          <a:noFill/>
        </p:spPr>
        <p:txBody>
          <a:bodyPr lIns="91440" tIns="45720" rIns="91440" bIns="45720"/>
          <a:lstStyle>
            <a:lvl1pPr algn="l">
              <a:defRPr sz="1400"/>
            </a:lvl1pPr>
          </a:lstStyle>
          <a:p>
            <a:fld id="{9038BD95-29DE-4D65-ABD8-9730F2B07AD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934357227"/>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3B8F9DB-A89D-4D92-B1C4-9A670555B0B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872772292"/>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FA6AB2EF-625D-4897-A192-E6A119AC211F}"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989803442"/>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7013"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960438"/>
            <a:ext cx="4038600"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EF50E9A-95DB-4C38-A8BB-04625B8BF5A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686845897"/>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8152FA7-98F4-4389-8516-2A0A1B10045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56813278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 no lines">
    <p:spTree>
      <p:nvGrpSpPr>
        <p:cNvPr id="1" name=""/>
        <p:cNvGrpSpPr/>
        <p:nvPr/>
      </p:nvGrpSpPr>
      <p:grpSpPr>
        <a:xfrm>
          <a:off x="0" y="0"/>
          <a:ext cx="0" cy="0"/>
          <a:chOff x="0" y="0"/>
          <a:chExt cx="0" cy="0"/>
        </a:xfrm>
      </p:grpSpPr>
      <p:cxnSp>
        <p:nvCxnSpPr>
          <p:cNvPr id="5" name="Straight Connector 4"/>
          <p:cNvCxnSpPr/>
          <p:nvPr userDrawn="1"/>
        </p:nvCxnSpPr>
        <p:spPr>
          <a:xfrm flipV="1">
            <a:off x="464427" y="6023132"/>
            <a:ext cx="8217515" cy="9477"/>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V="1">
            <a:off x="464427" y="1078315"/>
            <a:ext cx="8217515" cy="9477"/>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txBox="1">
            <a:spLocks/>
          </p:cNvSpPr>
          <p:nvPr userDrawn="1"/>
        </p:nvSpPr>
        <p:spPr>
          <a:xfrm>
            <a:off x="8229600" y="6508153"/>
            <a:ext cx="457200" cy="209550"/>
          </a:xfrm>
          <a:prstGeom prst="rect">
            <a:avLst/>
          </a:prstGeom>
        </p:spPr>
        <p:txBody>
          <a:bodyPr vert="horz" wrap="none" lIns="0" tIns="0" rIns="0" bIns="0" rtlCol="0" anchor="ctr"/>
          <a:lstStyle>
            <a:defPPr>
              <a:defRPr lang="en-US"/>
            </a:defPPr>
            <a:lvl1pPr marL="0" algn="r" defTabSz="914400" rtl="0" eaLnBrk="1" latinLnBrk="0" hangingPunct="1">
              <a:defRPr sz="800" b="1"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EE22CD0-11F5-4647-B802-77FC0A9339C4}" type="slidenum">
              <a:rPr lang="en-US" sz="800" b="1" smtClean="0">
                <a:solidFill>
                  <a:schemeClr val="tx1"/>
                </a:solidFill>
              </a:rPr>
              <a:t>‹#›</a:t>
            </a:fld>
            <a:endParaRPr lang="en-US" sz="900" b="1" dirty="0">
              <a:solidFill>
                <a:schemeClr val="tx1"/>
              </a:solidFill>
            </a:endParaRPr>
          </a:p>
        </p:txBody>
      </p:sp>
      <p:sp>
        <p:nvSpPr>
          <p:cNvPr id="4" name="Slide Number Placeholder 5"/>
          <p:cNvSpPr txBox="1">
            <a:spLocks/>
          </p:cNvSpPr>
          <p:nvPr userDrawn="1"/>
        </p:nvSpPr>
        <p:spPr>
          <a:xfrm>
            <a:off x="276225" y="5871835"/>
            <a:ext cx="8601075" cy="302593"/>
          </a:xfrm>
          <a:prstGeom prst="rect">
            <a:avLst/>
          </a:prstGeom>
          <a:solidFill>
            <a:schemeClr val="bg1"/>
          </a:solidFill>
        </p:spPr>
        <p:txBody>
          <a:bodyPr vert="horz" wrap="none" lIns="0" tIns="0" rIns="0" bIns="0" rtlCol="0" anchor="t"/>
          <a:lstStyle>
            <a:defPPr>
              <a:defRPr lang="en-US"/>
            </a:defPPr>
            <a:lvl1pPr marL="0" algn="r" defTabSz="914400" rtl="0" eaLnBrk="1" latinLnBrk="0" hangingPunct="1">
              <a:defRPr sz="800" b="1"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solidFill>
                <a:schemeClr val="bg1">
                  <a:lumMod val="50000"/>
                </a:schemeClr>
              </a:solidFill>
            </a:endParaRPr>
          </a:p>
        </p:txBody>
      </p:sp>
      <p:sp>
        <p:nvSpPr>
          <p:cNvPr id="9" name="Slide Number Placeholder 5"/>
          <p:cNvSpPr txBox="1">
            <a:spLocks/>
          </p:cNvSpPr>
          <p:nvPr userDrawn="1"/>
        </p:nvSpPr>
        <p:spPr>
          <a:xfrm>
            <a:off x="190500" y="927018"/>
            <a:ext cx="8601075" cy="302593"/>
          </a:xfrm>
          <a:prstGeom prst="rect">
            <a:avLst/>
          </a:prstGeom>
          <a:solidFill>
            <a:schemeClr val="bg1"/>
          </a:solidFill>
        </p:spPr>
        <p:txBody>
          <a:bodyPr vert="horz" wrap="none" lIns="0" tIns="0" rIns="0" bIns="0" rtlCol="0" anchor="t"/>
          <a:lstStyle>
            <a:defPPr>
              <a:defRPr lang="en-US"/>
            </a:defPPr>
            <a:lvl1pPr marL="0" algn="r" defTabSz="914400" rtl="0" eaLnBrk="1" latinLnBrk="0" hangingPunct="1">
              <a:defRPr sz="800" b="1"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solidFill>
                <a:schemeClr val="bg1">
                  <a:lumMod val="50000"/>
                </a:schemeClr>
              </a:solidFill>
            </a:endParaRPr>
          </a:p>
        </p:txBody>
      </p:sp>
    </p:spTree>
    <p:extLst>
      <p:ext uri="{BB962C8B-B14F-4D97-AF65-F5344CB8AC3E}">
        <p14:creationId xmlns:p14="http://schemas.microsoft.com/office/powerpoint/2010/main" val="4026496508"/>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12DD890-2FAC-4F7C-A08D-B3AF4BBFC23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438097882"/>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CA12626-F4AD-4D61-8D50-389743F01C37}"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414904601"/>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6F88C3F-C7F7-4D16-A1FE-A0328A63239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930893390"/>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3F5320B-6B92-48B2-B8EA-74D38E7F8CE5}"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01483365"/>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8246D05-C846-4CA2-8B11-E3CDBB14A2FC}"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539086267"/>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52400"/>
            <a:ext cx="2057400" cy="60182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152400"/>
            <a:ext cx="6019800" cy="6018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D61F7F7-E3FD-49E0-9813-0845B46CBA3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4186938366"/>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152400"/>
            <a:ext cx="8226425" cy="6111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60438"/>
            <a:ext cx="8228013" cy="5210175"/>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C7057FE0-034F-4909-B32C-AC4A640DEC10}"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84766701"/>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4722212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2"/>
          <p:cNvSpPr>
            <a:spLocks noGrp="1"/>
          </p:cNvSpPr>
          <p:nvPr>
            <p:ph idx="13"/>
          </p:nvPr>
        </p:nvSpPr>
        <p:spPr>
          <a:xfrm>
            <a:off x="466344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90500"/>
            <a:ext cx="8229600" cy="769938"/>
          </a:xfrm>
          <a:prstGeom prst="rect">
            <a:avLst/>
          </a:prstGeom>
        </p:spPr>
        <p:txBody>
          <a:bodyPr rtlCol="0">
            <a:normAutofit/>
          </a:bodyPr>
          <a:lstStyle/>
          <a:p>
            <a:r>
              <a:rPr lang="en-US" smtClean="0"/>
              <a:t>Click to edit Master title style</a:t>
            </a:r>
            <a:endParaRPr lang="en-US"/>
          </a:p>
        </p:txBody>
      </p:sp>
    </p:spTree>
    <p:extLst>
      <p:ext uri="{BB962C8B-B14F-4D97-AF65-F5344CB8AC3E}">
        <p14:creationId xmlns:p14="http://schemas.microsoft.com/office/powerpoint/2010/main" val="2059967135"/>
      </p:ext>
    </p:extLst>
  </p:cSld>
  <p:clrMapOvr>
    <a:masterClrMapping/>
  </p:clrMapOvr>
  <p:transition spd="slow"/>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cstate="print"/>
          <a:srcRect/>
          <a:stretch>
            <a:fillRect/>
          </a:stretch>
        </p:blipFill>
        <p:spPr bwMode="auto">
          <a:xfrm>
            <a:off x="381000" y="228600"/>
            <a:ext cx="2157413" cy="679450"/>
          </a:xfrm>
          <a:prstGeom prst="rect">
            <a:avLst/>
          </a:prstGeom>
          <a:noFill/>
          <a:ln w="9525">
            <a:noFill/>
            <a:miter lim="800000"/>
            <a:headEnd/>
            <a:tailEnd/>
          </a:ln>
        </p:spPr>
      </p:pic>
      <p:pic>
        <p:nvPicPr>
          <p:cNvPr id="5" name="Picture 11" descr="Optum_ColorBand-02"/>
          <p:cNvPicPr preferRelativeResize="0">
            <a:picLocks noChangeArrowheads="1"/>
          </p:cNvPicPr>
          <p:nvPr userDrawn="1"/>
        </p:nvPicPr>
        <p:blipFill>
          <a:blip r:embed="rId3" cstate="print"/>
          <a:srcRect/>
          <a:stretch>
            <a:fillRect/>
          </a:stretch>
        </p:blipFill>
        <p:spPr bwMode="auto">
          <a:xfrm>
            <a:off x="0" y="5008563"/>
            <a:ext cx="9144000" cy="109537"/>
          </a:xfrm>
          <a:prstGeom prst="rect">
            <a:avLst/>
          </a:prstGeom>
          <a:noFill/>
          <a:ln w="9525">
            <a:noFill/>
            <a:miter lim="800000"/>
            <a:headEnd/>
            <a:tailEnd/>
          </a:ln>
        </p:spPr>
      </p:pic>
      <p:sp>
        <p:nvSpPr>
          <p:cNvPr id="10242" name="Rectangle 2"/>
          <p:cNvSpPr>
            <a:spLocks noGrp="1" noChangeArrowheads="1"/>
          </p:cNvSpPr>
          <p:nvPr>
            <p:ph type="ctrTitle"/>
          </p:nvPr>
        </p:nvSpPr>
        <p:spPr>
          <a:xfrm>
            <a:off x="1004888" y="5527675"/>
            <a:ext cx="7680325" cy="342900"/>
          </a:xfrm>
        </p:spPr>
        <p:txBody>
          <a:bodyPr/>
          <a:lstStyle>
            <a:lvl1pPr>
              <a:spcAft>
                <a:spcPct val="20000"/>
              </a:spcAft>
              <a:defRPr sz="2000" b="0"/>
            </a:lvl1pPr>
          </a:lstStyle>
          <a:p>
            <a:r>
              <a:rPr lang="en-US"/>
              <a:t>Click to edit Master title style</a:t>
            </a:r>
          </a:p>
        </p:txBody>
      </p:sp>
      <p:sp>
        <p:nvSpPr>
          <p:cNvPr id="10243" name="Rectangle 3"/>
          <p:cNvSpPr>
            <a:spLocks noGrp="1" noChangeArrowheads="1"/>
          </p:cNvSpPr>
          <p:nvPr>
            <p:ph type="subTitle" idx="1"/>
          </p:nvPr>
        </p:nvSpPr>
        <p:spPr>
          <a:xfrm>
            <a:off x="1004888" y="5930900"/>
            <a:ext cx="7680325" cy="547688"/>
          </a:xfrm>
        </p:spPr>
        <p:txBody>
          <a:bodyPr/>
          <a:lstStyle>
            <a:lvl1pPr marL="0" indent="0">
              <a:spcAft>
                <a:spcPct val="0"/>
              </a:spcAft>
              <a:buFontTx/>
              <a:buNone/>
              <a:defRPr sz="1200"/>
            </a:lvl1pPr>
          </a:lstStyle>
          <a:p>
            <a:r>
              <a:rPr lang="en-US"/>
              <a:t>Click to edit Master subtitle style</a:t>
            </a:r>
          </a:p>
        </p:txBody>
      </p:sp>
      <p:sp>
        <p:nvSpPr>
          <p:cNvPr id="6" name="Rectangle 6"/>
          <p:cNvSpPr>
            <a:spLocks noGrp="1" noChangeArrowheads="1"/>
          </p:cNvSpPr>
          <p:nvPr>
            <p:ph type="ftr" sz="quarter" idx="10"/>
          </p:nvPr>
        </p:nvSpPr>
        <p:spPr bwMode="auto">
          <a:xfrm>
            <a:off x="5767388" y="6218238"/>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lvl1pPr>
          </a:lstStyle>
          <a:p>
            <a:pPr fontAlgn="base">
              <a:spcBef>
                <a:spcPct val="0"/>
              </a:spcBef>
              <a:spcAft>
                <a:spcPct val="0"/>
              </a:spcAft>
            </a:pPr>
            <a:endParaRPr lang="en-US" dirty="0">
              <a:solidFill>
                <a:srgbClr val="63666A"/>
              </a:solidFill>
            </a:endParaRPr>
          </a:p>
        </p:txBody>
      </p:sp>
      <p:sp>
        <p:nvSpPr>
          <p:cNvPr id="7" name="Rectangle 7"/>
          <p:cNvSpPr>
            <a:spLocks noGrp="1" noChangeArrowheads="1"/>
          </p:cNvSpPr>
          <p:nvPr>
            <p:ph type="sldNum" sz="quarter" idx="11"/>
          </p:nvPr>
        </p:nvSpPr>
        <p:spPr>
          <a:xfrm>
            <a:off x="423863" y="6226175"/>
            <a:ext cx="2133600" cy="476250"/>
          </a:xfrm>
          <a:noFill/>
        </p:spPr>
        <p:txBody>
          <a:bodyPr lIns="91440" tIns="45720" rIns="91440" bIns="45720"/>
          <a:lstStyle>
            <a:lvl1pPr algn="l">
              <a:defRPr sz="1400"/>
            </a:lvl1pPr>
          </a:lstStyle>
          <a:p>
            <a:fld id="{9038BD95-29DE-4D65-ABD8-9730F2B07AD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92650285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Slide | photo">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858838" y="2415961"/>
            <a:ext cx="7732711" cy="1223319"/>
          </a:xfrm>
          <a:prstGeom prst="rect">
            <a:avLst/>
          </a:prstGeom>
        </p:spPr>
        <p:txBody>
          <a:bodyPr>
            <a:noAutofit/>
          </a:bodyPr>
          <a:lstStyle>
            <a:lvl1pPr algn="l">
              <a:defRPr sz="3200" b="0">
                <a:solidFill>
                  <a:schemeClr val="bg1">
                    <a:lumMod val="50000"/>
                  </a:schemeClr>
                </a:solidFill>
              </a:defRPr>
            </a:lvl1pPr>
          </a:lstStyle>
          <a:p>
            <a:r>
              <a:rPr lang="en-US" dirty="0" smtClean="0"/>
              <a:t>Click to edit </a:t>
            </a:r>
            <a:br>
              <a:rPr lang="en-US" dirty="0" smtClean="0"/>
            </a:br>
            <a:r>
              <a:rPr lang="en-US" dirty="0" smtClean="0"/>
              <a:t>Master title style</a:t>
            </a:r>
            <a:endParaRPr lang="en-US" dirty="0"/>
          </a:p>
        </p:txBody>
      </p:sp>
      <p:sp>
        <p:nvSpPr>
          <p:cNvPr id="14" name="Subtitle 2"/>
          <p:cNvSpPr>
            <a:spLocks noGrp="1"/>
          </p:cNvSpPr>
          <p:nvPr>
            <p:ph type="subTitle" idx="1"/>
          </p:nvPr>
        </p:nvSpPr>
        <p:spPr>
          <a:xfrm>
            <a:off x="845179" y="3815531"/>
            <a:ext cx="7772400" cy="546100"/>
          </a:xfrm>
        </p:spPr>
        <p:txBody>
          <a:bodyPr>
            <a:noAutofit/>
          </a:bodyPr>
          <a:lstStyle>
            <a:lvl1pPr marL="0" indent="0" algn="l">
              <a:spcBef>
                <a:spcPts val="0"/>
              </a:spcBef>
              <a:spcAft>
                <a:spcPts val="300"/>
              </a:spcAft>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cxnSp>
        <p:nvCxnSpPr>
          <p:cNvPr id="8" name="Straight Connector 7"/>
          <p:cNvCxnSpPr/>
          <p:nvPr userDrawn="1"/>
        </p:nvCxnSpPr>
        <p:spPr>
          <a:xfrm flipV="1">
            <a:off x="454903" y="6027548"/>
            <a:ext cx="8231897" cy="1"/>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54025" y="1089890"/>
            <a:ext cx="8227917" cy="0"/>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pic>
        <p:nvPicPr>
          <p:cNvPr id="10" name="Picture 2" descr="C:\Users\ckrame6\Desktop\OPTUM_®_RGB C6.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5603" y="301241"/>
            <a:ext cx="1507596"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29170"/>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3B8F9DB-A89D-4D92-B1C4-9A670555B0B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61403340"/>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FA6AB2EF-625D-4897-A192-E6A119AC211F}"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223213925"/>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60438"/>
            <a:ext cx="4037013"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960438"/>
            <a:ext cx="4038600" cy="5210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EF50E9A-95DB-4C38-A8BB-04625B8BF5A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26827629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8152FA7-98F4-4389-8516-2A0A1B100459}"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888884968"/>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12DD890-2FAC-4F7C-A08D-B3AF4BBFC23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696353121"/>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ECA12626-F4AD-4D61-8D50-389743F01C37}"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900621329"/>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6F88C3F-C7F7-4D16-A1FE-A0328A63239D}"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188686212"/>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3F5320B-6B92-48B2-B8EA-74D38E7F8CE5}"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2470732575"/>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8246D05-C846-4CA2-8B11-E3CDBB14A2FC}"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3773701591"/>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52400"/>
            <a:ext cx="2057400" cy="60182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152400"/>
            <a:ext cx="6019800" cy="6018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BD61F7F7-E3FD-49E0-9813-0845B46CBA31}"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77988119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nSpc>
                <a:spcPts val="2100"/>
              </a:lnSpc>
              <a:buClr>
                <a:schemeClr val="accent1"/>
              </a:buClr>
              <a:defRPr/>
            </a:lvl1pPr>
            <a:lvl2pPr>
              <a:lnSpc>
                <a:spcPts val="1900"/>
              </a:lnSpc>
              <a:defRPr/>
            </a:lvl2pPr>
            <a:lvl3pPr>
              <a:lnSpc>
                <a:spcPts val="1700"/>
              </a:lnSpc>
              <a:defRPr/>
            </a:lvl3pPr>
            <a:lvl4pPr>
              <a:lnSpc>
                <a:spcPts val="1700"/>
              </a:lnSpc>
              <a:defRPr/>
            </a:lvl4pPr>
            <a:lvl5pPr>
              <a:lnSpc>
                <a:spcPts val="17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Picture Placeholder 11"/>
          <p:cNvSpPr>
            <a:spLocks noGrp="1"/>
          </p:cNvSpPr>
          <p:nvPr>
            <p:ph type="pic" sz="quarter" idx="10" hasCustomPrompt="1"/>
          </p:nvPr>
        </p:nvSpPr>
        <p:spPr>
          <a:xfrm>
            <a:off x="6528876" y="242888"/>
            <a:ext cx="2157984" cy="676656"/>
          </a:xfrm>
        </p:spPr>
        <p:txBody>
          <a:bodyPr>
            <a:normAutofit/>
          </a:bodyPr>
          <a:lstStyle>
            <a:lvl1pPr marL="0" indent="0" algn="ctr">
              <a:lnSpc>
                <a:spcPts val="1700"/>
              </a:lnSpc>
              <a:buNone/>
              <a:defRPr sz="1600" baseline="0"/>
            </a:lvl1pPr>
          </a:lstStyle>
          <a:p>
            <a:r>
              <a:rPr lang="en-US" dirty="0" smtClean="0"/>
              <a:t>Click here to insert a client logo or right click to delete if not needed</a:t>
            </a:r>
            <a:endParaRPr lang="en-US" dirty="0"/>
          </a:p>
        </p:txBody>
      </p:sp>
    </p:spTree>
    <p:extLst>
      <p:ext uri="{BB962C8B-B14F-4D97-AF65-F5344CB8AC3E}">
        <p14:creationId xmlns:p14="http://schemas.microsoft.com/office/powerpoint/2010/main" val="336013367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152400"/>
            <a:ext cx="8226425" cy="6111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960438"/>
            <a:ext cx="8228013" cy="5210175"/>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C7057FE0-034F-4909-B32C-AC4A640DEC10}" type="slidenum">
              <a:rPr lang="en-US">
                <a:solidFill>
                  <a:srgbClr val="63666A"/>
                </a:solidFill>
              </a:rPr>
              <a:pPr/>
              <a:t>‹#›</a:t>
            </a:fld>
            <a:endParaRPr lang="en-US" dirty="0">
              <a:solidFill>
                <a:srgbClr val="63666A"/>
              </a:solidFill>
            </a:endParaRPr>
          </a:p>
        </p:txBody>
      </p:sp>
    </p:spTree>
    <p:extLst>
      <p:ext uri="{BB962C8B-B14F-4D97-AF65-F5344CB8AC3E}">
        <p14:creationId xmlns:p14="http://schemas.microsoft.com/office/powerpoint/2010/main" val="1771956112"/>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userDrawn="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2114468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userDrawn="1">
  <p:cSld name="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2"/>
          <p:cNvSpPr>
            <a:spLocks noGrp="1"/>
          </p:cNvSpPr>
          <p:nvPr>
            <p:ph idx="13"/>
          </p:nvPr>
        </p:nvSpPr>
        <p:spPr>
          <a:xfrm>
            <a:off x="4663440" y="1143000"/>
            <a:ext cx="4023360" cy="51206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Placeholder 1"/>
          <p:cNvSpPr>
            <a:spLocks noGrp="1"/>
          </p:cNvSpPr>
          <p:nvPr>
            <p:ph type="title"/>
          </p:nvPr>
        </p:nvSpPr>
        <p:spPr>
          <a:xfrm>
            <a:off x="457200" y="190500"/>
            <a:ext cx="8229600" cy="769938"/>
          </a:xfrm>
          <a:prstGeom prst="rect">
            <a:avLst/>
          </a:prstGeom>
        </p:spPr>
        <p:txBody>
          <a:bodyPr rtlCol="0">
            <a:normAutofit/>
          </a:bodyPr>
          <a:lstStyle/>
          <a:p>
            <a:r>
              <a:rPr lang="en-US" smtClean="0"/>
              <a:t>Click to edit Master title style</a:t>
            </a:r>
            <a:endParaRPr lang="en-US"/>
          </a:p>
        </p:txBody>
      </p:sp>
    </p:spTree>
    <p:extLst>
      <p:ext uri="{BB962C8B-B14F-4D97-AF65-F5344CB8AC3E}">
        <p14:creationId xmlns:p14="http://schemas.microsoft.com/office/powerpoint/2010/main" val="2532411344"/>
      </p:ext>
    </p:extLst>
  </p:cSld>
  <p:clrMapOvr>
    <a:masterClrMapping/>
  </p:clrMapOvr>
  <p:transition spd="slow"/>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228600"/>
            <a:ext cx="2157413"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Optum_ColorBand-02"/>
          <p:cNvPicPr preferRelativeResize="0">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008563"/>
            <a:ext cx="9144000" cy="10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2"/>
          <p:cNvSpPr>
            <a:spLocks noGrp="1" noChangeArrowheads="1"/>
          </p:cNvSpPr>
          <p:nvPr>
            <p:ph type="ctrTitle"/>
          </p:nvPr>
        </p:nvSpPr>
        <p:spPr>
          <a:xfrm>
            <a:off x="1004888" y="5527675"/>
            <a:ext cx="7680325" cy="342900"/>
          </a:xfrm>
        </p:spPr>
        <p:txBody>
          <a:bodyPr/>
          <a:lstStyle>
            <a:lvl1pPr>
              <a:spcAft>
                <a:spcPct val="20000"/>
              </a:spcAft>
              <a:defRPr sz="2000" b="0"/>
            </a:lvl1pPr>
          </a:lstStyle>
          <a:p>
            <a:r>
              <a:rPr lang="en-US"/>
              <a:t>Click to edit Master title style</a:t>
            </a:r>
          </a:p>
        </p:txBody>
      </p:sp>
      <p:sp>
        <p:nvSpPr>
          <p:cNvPr id="10243" name="Rectangle 3"/>
          <p:cNvSpPr>
            <a:spLocks noGrp="1" noChangeArrowheads="1"/>
          </p:cNvSpPr>
          <p:nvPr>
            <p:ph type="subTitle" idx="1"/>
          </p:nvPr>
        </p:nvSpPr>
        <p:spPr>
          <a:xfrm>
            <a:off x="1004888" y="5930900"/>
            <a:ext cx="7680325" cy="547688"/>
          </a:xfrm>
        </p:spPr>
        <p:txBody>
          <a:bodyPr/>
          <a:lstStyle>
            <a:lvl1pPr marL="0" indent="0">
              <a:buFontTx/>
              <a:buNone/>
              <a:defRPr sz="1000"/>
            </a:lvl1pPr>
          </a:lstStyle>
          <a:p>
            <a:r>
              <a:rPr lang="en-US"/>
              <a:t>Click to edit Master subtitle style</a:t>
            </a:r>
          </a:p>
        </p:txBody>
      </p:sp>
    </p:spTree>
    <p:extLst>
      <p:ext uri="{BB962C8B-B14F-4D97-AF65-F5344CB8AC3E}">
        <p14:creationId xmlns:p14="http://schemas.microsoft.com/office/powerpoint/2010/main" val="501339678"/>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4" name="Picture 13" descr="Optum_RGB_P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228600"/>
            <a:ext cx="2157413"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Optum_ColorBand-02"/>
          <p:cNvPicPr preferRelativeResize="0">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008563"/>
            <a:ext cx="9144000" cy="10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2"/>
          <p:cNvSpPr>
            <a:spLocks noGrp="1" noChangeArrowheads="1"/>
          </p:cNvSpPr>
          <p:nvPr>
            <p:ph type="ctrTitle"/>
          </p:nvPr>
        </p:nvSpPr>
        <p:spPr>
          <a:xfrm>
            <a:off x="2371726" y="960438"/>
            <a:ext cx="6313488" cy="4048125"/>
          </a:xfrm>
        </p:spPr>
        <p:txBody>
          <a:bodyPr anchor="ctr" anchorCtr="0"/>
          <a:lstStyle>
            <a:lvl1pPr>
              <a:spcAft>
                <a:spcPct val="20000"/>
              </a:spcAft>
              <a:defRPr sz="2400" b="0"/>
            </a:lvl1pPr>
          </a:lstStyle>
          <a:p>
            <a:r>
              <a:rPr lang="en-US" dirty="0"/>
              <a:t>Click to edit Master title style</a:t>
            </a:r>
          </a:p>
        </p:txBody>
      </p:sp>
      <p:sp>
        <p:nvSpPr>
          <p:cNvPr id="2" name="Rectangle 1"/>
          <p:cNvSpPr/>
          <p:nvPr userDrawn="1"/>
        </p:nvSpPr>
        <p:spPr bwMode="auto">
          <a:xfrm>
            <a:off x="0" y="5118100"/>
            <a:ext cx="9144000" cy="1739900"/>
          </a:xfrm>
          <a:prstGeom prst="rect">
            <a:avLst/>
          </a:prstGeom>
          <a:solidFill>
            <a:schemeClr val="accent1"/>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68275" indent="-168275" fontAlgn="base">
              <a:lnSpc>
                <a:spcPct val="95000"/>
              </a:lnSpc>
              <a:spcBef>
                <a:spcPct val="0"/>
              </a:spcBef>
              <a:spcAft>
                <a:spcPct val="35000"/>
              </a:spcAft>
              <a:buClr>
                <a:srgbClr val="D45D00"/>
              </a:buClr>
              <a:buFontTx/>
              <a:buChar char="•"/>
            </a:pPr>
            <a:endParaRPr lang="en-US" sz="2000" dirty="0" smtClean="0">
              <a:solidFill>
                <a:srgbClr val="63666A"/>
              </a:solidFill>
            </a:endParaRPr>
          </a:p>
        </p:txBody>
      </p:sp>
    </p:spTree>
    <p:extLst>
      <p:ext uri="{BB962C8B-B14F-4D97-AF65-F5344CB8AC3E}">
        <p14:creationId xmlns:p14="http://schemas.microsoft.com/office/powerpoint/2010/main" val="136003685"/>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3" name="Rectangle 6"/>
          <p:cNvSpPr>
            <a:spLocks noGrp="1" noChangeArrowheads="1"/>
          </p:cNvSpPr>
          <p:nvPr>
            <p:ph type="sldNum" sz="quarter" idx="10"/>
          </p:nvPr>
        </p:nvSpPr>
        <p:spPr>
          <a:xfrm>
            <a:off x="8382000" y="6580188"/>
            <a:ext cx="304800" cy="152400"/>
          </a:xfrm>
          <a:prstGeom prst="rect">
            <a:avLst/>
          </a:prstGeom>
          <a:ln/>
        </p:spPr>
        <p:txBody>
          <a:bodyPr/>
          <a:lstStyle>
            <a:lvl1pPr>
              <a:defRPr/>
            </a:lvl1pPr>
          </a:lstStyle>
          <a:p>
            <a:pPr>
              <a:defRPr/>
            </a:pPr>
            <a:fld id="{9E98F32B-31B1-4CF0-A903-130C49A767F8}" type="slidenum">
              <a:rPr lang="en-US">
                <a:solidFill>
                  <a:srgbClr val="63666A"/>
                </a:solidFill>
              </a:rPr>
              <a:pPr>
                <a:defRPr/>
              </a:pPr>
              <a:t>‹#›</a:t>
            </a:fld>
            <a:endParaRPr lang="en-US" dirty="0">
              <a:solidFill>
                <a:srgbClr val="63666A"/>
              </a:solidFill>
            </a:endParaRPr>
          </a:p>
        </p:txBody>
      </p:sp>
      <p:sp>
        <p:nvSpPr>
          <p:cNvPr id="4" name="Rectangle 3"/>
          <p:cNvSpPr/>
          <p:nvPr userDrawn="1"/>
        </p:nvSpPr>
        <p:spPr bwMode="auto">
          <a:xfrm>
            <a:off x="0" y="-1"/>
            <a:ext cx="9152627" cy="6858001"/>
          </a:xfrm>
          <a:prstGeom prst="rect">
            <a:avLst/>
          </a:prstGeom>
          <a:solidFill>
            <a:schemeClr val="accent3"/>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68275" indent="-168275" fontAlgn="base">
              <a:lnSpc>
                <a:spcPct val="95000"/>
              </a:lnSpc>
              <a:spcBef>
                <a:spcPct val="0"/>
              </a:spcBef>
              <a:spcAft>
                <a:spcPct val="35000"/>
              </a:spcAft>
              <a:buClr>
                <a:srgbClr val="D45D00"/>
              </a:buClr>
              <a:buFontTx/>
              <a:buChar char="•"/>
            </a:pPr>
            <a:endParaRPr lang="en-US" sz="2000" dirty="0" smtClean="0">
              <a:solidFill>
                <a:srgbClr val="63666A"/>
              </a:solidFill>
            </a:endParaRPr>
          </a:p>
        </p:txBody>
      </p:sp>
      <p:sp>
        <p:nvSpPr>
          <p:cNvPr id="5" name="Content Placeholder 4"/>
          <p:cNvSpPr txBox="1">
            <a:spLocks/>
          </p:cNvSpPr>
          <p:nvPr userDrawn="1"/>
        </p:nvSpPr>
        <p:spPr>
          <a:xfrm>
            <a:off x="0" y="0"/>
            <a:ext cx="4023359" cy="6858000"/>
          </a:xfrm>
          <a:prstGeom prst="rect">
            <a:avLst/>
          </a:prstGeom>
          <a:gradFill flip="none" rotWithShape="1">
            <a:gsLst>
              <a:gs pos="0">
                <a:srgbClr val="D9D9D9"/>
              </a:gs>
              <a:gs pos="100000">
                <a:schemeClr val="bg1"/>
              </a:gs>
            </a:gsLst>
            <a:lin ang="16200000" scaled="1"/>
            <a:tileRect/>
          </a:gradFill>
          <a:effectLst>
            <a:outerShdw blurRad="228600" algn="l" rotWithShape="0">
              <a:prstClr val="black">
                <a:alpha val="50000"/>
              </a:prstClr>
            </a:outerShdw>
          </a:effectLst>
        </p:spPr>
        <p:txBody>
          <a:bodyPr lIns="182880" tIns="91440" rIns="182880" bIns="274320" anchor="t" anchorCtr="0"/>
          <a:lstStyle>
            <a:defPPr>
              <a:defRPr lang="en-US"/>
            </a:defPPr>
            <a:lvl1pPr marL="168275" indent="-168275" defTabSz="914400">
              <a:lnSpc>
                <a:spcPct val="95000"/>
              </a:lnSpc>
              <a:spcBef>
                <a:spcPts val="0"/>
              </a:spcBef>
              <a:spcAft>
                <a:spcPts val="600"/>
              </a:spcAft>
              <a:buClr>
                <a:srgbClr val="53565A"/>
              </a:buClr>
              <a:buFont typeface="Arial" pitchFamily="34" charset="0"/>
              <a:buChar char="•"/>
              <a:defRPr sz="1800">
                <a:latin typeface="Arial" pitchFamily="34" charset="0"/>
                <a:cs typeface="Arial" pitchFamily="34" charset="0"/>
              </a:defRPr>
            </a:lvl1pPr>
            <a:lvl2pPr marL="457200" indent="-168275" defTabSz="914400">
              <a:lnSpc>
                <a:spcPct val="95000"/>
              </a:lnSpc>
              <a:spcBef>
                <a:spcPts val="0"/>
              </a:spcBef>
              <a:spcAft>
                <a:spcPts val="600"/>
              </a:spcAft>
              <a:buFont typeface="Arial" pitchFamily="34" charset="0"/>
              <a:buChar char="–"/>
              <a:defRPr sz="1400">
                <a:latin typeface="Arial" pitchFamily="34" charset="0"/>
                <a:cs typeface="Arial" pitchFamily="34" charset="0"/>
              </a:defRPr>
            </a:lvl2pPr>
            <a:lvl3pPr marL="628650" indent="-114300" defTabSz="914400">
              <a:lnSpc>
                <a:spcPct val="95000"/>
              </a:lnSpc>
              <a:spcBef>
                <a:spcPts val="0"/>
              </a:spcBef>
              <a:spcAft>
                <a:spcPts val="600"/>
              </a:spcAft>
              <a:buClr>
                <a:schemeClr val="tx1"/>
              </a:buClr>
              <a:buFont typeface="Arial" pitchFamily="34" charset="0"/>
              <a:buChar char="•"/>
              <a:defRPr sz="1400">
                <a:latin typeface="Arial" pitchFamily="34" charset="0"/>
                <a:cs typeface="Arial" pitchFamily="34" charset="0"/>
              </a:defRPr>
            </a:lvl3pPr>
            <a:lvl4pPr marL="914400" indent="-168275" defTabSz="914400">
              <a:lnSpc>
                <a:spcPct val="95000"/>
              </a:lnSpc>
              <a:spcBef>
                <a:spcPts val="0"/>
              </a:spcBef>
              <a:spcAft>
                <a:spcPts val="600"/>
              </a:spcAft>
              <a:buFont typeface="Arial" pitchFamily="34" charset="0"/>
              <a:buChar char="–"/>
              <a:defRPr sz="1400">
                <a:latin typeface="Arial" pitchFamily="34" charset="0"/>
                <a:cs typeface="Arial" pitchFamily="34" charset="0"/>
              </a:defRPr>
            </a:lvl4pPr>
            <a:lvl5pPr marL="1085850" indent="-114300" defTabSz="914400">
              <a:lnSpc>
                <a:spcPct val="95000"/>
              </a:lnSpc>
              <a:spcBef>
                <a:spcPts val="0"/>
              </a:spcBef>
              <a:spcAft>
                <a:spcPts val="600"/>
              </a:spcAft>
              <a:buClr>
                <a:schemeClr val="tx1"/>
              </a:buClr>
              <a:buFont typeface="Arial" pitchFamily="34" charset="0"/>
              <a:buChar char="•"/>
              <a:defRPr sz="1400">
                <a:latin typeface="Arial" pitchFamily="34" charset="0"/>
                <a:cs typeface="Arial" pitchFamily="34" charset="0"/>
              </a:defRPr>
            </a:lvl5pPr>
            <a:lvl6pPr marL="2514600" indent="-228600" defTabSz="914400">
              <a:spcBef>
                <a:spcPct val="20000"/>
              </a:spcBef>
              <a:buFont typeface="Arial" pitchFamily="34" charset="0"/>
              <a:buChar char="•"/>
              <a:defRPr sz="2000"/>
            </a:lvl6pPr>
            <a:lvl7pPr marL="2971800" indent="-228600" defTabSz="914400">
              <a:spcBef>
                <a:spcPct val="20000"/>
              </a:spcBef>
              <a:buFont typeface="Arial" pitchFamily="34" charset="0"/>
              <a:buChar char="•"/>
              <a:defRPr sz="2000"/>
            </a:lvl7pPr>
            <a:lvl8pPr marL="3429000" indent="-228600" defTabSz="914400">
              <a:spcBef>
                <a:spcPct val="20000"/>
              </a:spcBef>
              <a:buFont typeface="Arial" pitchFamily="34" charset="0"/>
              <a:buChar char="•"/>
              <a:defRPr sz="2000"/>
            </a:lvl8pPr>
            <a:lvl9pPr marL="3886200" indent="-228600" defTabSz="914400">
              <a:spcBef>
                <a:spcPct val="20000"/>
              </a:spcBef>
              <a:buFont typeface="Arial" pitchFamily="34" charset="0"/>
              <a:buChar char="•"/>
              <a:defRPr sz="2000"/>
            </a:lvl9pPr>
          </a:lstStyle>
          <a:p>
            <a:pPr marL="0" indent="0" fontAlgn="base">
              <a:lnSpc>
                <a:spcPct val="100000"/>
              </a:lnSpc>
              <a:spcBef>
                <a:spcPts val="600"/>
              </a:spcBef>
              <a:buClr>
                <a:srgbClr val="D45D00"/>
              </a:buClr>
              <a:buFont typeface="Arial" pitchFamily="34" charset="0"/>
              <a:buNone/>
            </a:pPr>
            <a:endParaRPr lang="en-US" sz="1600" dirty="0">
              <a:solidFill>
                <a:srgbClr val="63666A"/>
              </a:solidFill>
            </a:endParaRPr>
          </a:p>
        </p:txBody>
      </p:sp>
      <p:sp>
        <p:nvSpPr>
          <p:cNvPr id="6" name="Title 1"/>
          <p:cNvSpPr>
            <a:spLocks noGrp="1"/>
          </p:cNvSpPr>
          <p:nvPr>
            <p:ph type="title"/>
          </p:nvPr>
        </p:nvSpPr>
        <p:spPr>
          <a:xfrm>
            <a:off x="457200" y="957263"/>
            <a:ext cx="3095625" cy="5302249"/>
          </a:xfrm>
        </p:spPr>
        <p:txBody>
          <a:bodyPr anchor="ctr" anchorCtr="0"/>
          <a:lstStyle>
            <a:lvl1pPr>
              <a:defRPr sz="2800">
                <a:solidFill>
                  <a:srgbClr val="D45D00"/>
                </a:solidFill>
              </a:defRPr>
            </a:lvl1pPr>
          </a:lstStyle>
          <a:p>
            <a:r>
              <a:rPr lang="en-US" dirty="0" smtClean="0"/>
              <a:t>Click to edit Master title style</a:t>
            </a:r>
            <a:endParaRPr lang="en-US" dirty="0"/>
          </a:p>
        </p:txBody>
      </p:sp>
      <p:sp>
        <p:nvSpPr>
          <p:cNvPr id="7" name="Content Placeholder 2"/>
          <p:cNvSpPr>
            <a:spLocks noGrp="1"/>
          </p:cNvSpPr>
          <p:nvPr>
            <p:ph idx="1"/>
          </p:nvPr>
        </p:nvSpPr>
        <p:spPr>
          <a:xfrm>
            <a:off x="4467225" y="957263"/>
            <a:ext cx="4219575" cy="5302250"/>
          </a:xfrm>
        </p:spPr>
        <p:txBody>
          <a:bodyPr anchor="ctr" anchorCtr="0"/>
          <a:lstStyle>
            <a:lvl1pPr>
              <a:lnSpc>
                <a:spcPct val="95000"/>
              </a:lnSpc>
              <a:spcBef>
                <a:spcPts val="1200"/>
              </a:spcBef>
              <a:spcAft>
                <a:spcPts val="0"/>
              </a:spcAft>
              <a:defRPr sz="1800"/>
            </a:lvl1pPr>
            <a:lvl2pPr>
              <a:lnSpc>
                <a:spcPct val="95000"/>
              </a:lnSpc>
              <a:spcBef>
                <a:spcPts val="600"/>
              </a:spcBef>
              <a:spcAft>
                <a:spcPts val="0"/>
              </a:spcAft>
              <a:defRPr sz="1600"/>
            </a:lvl2pPr>
            <a:lvl3pPr>
              <a:lnSpc>
                <a:spcPct val="95000"/>
              </a:lnSpc>
              <a:spcBef>
                <a:spcPts val="600"/>
              </a:spcBef>
              <a:spcAft>
                <a:spcPts val="0"/>
              </a:spcAft>
              <a:defRPr sz="1600"/>
            </a:lvl3pPr>
            <a:lvl4pPr>
              <a:lnSpc>
                <a:spcPct val="95000"/>
              </a:lnSpc>
              <a:spcBef>
                <a:spcPts val="600"/>
              </a:spcBef>
              <a:spcAft>
                <a:spcPts val="0"/>
              </a:spcAft>
              <a:defRPr sz="1600"/>
            </a:lvl4pPr>
            <a:lvl5pPr>
              <a:lnSpc>
                <a:spcPct val="95000"/>
              </a:lnSpc>
              <a:spcBef>
                <a:spcPts val="600"/>
              </a:spcBef>
              <a:spcAft>
                <a:spcPts val="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25" descr="OPTUM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09482" y="334164"/>
            <a:ext cx="1187448" cy="356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1267633"/>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34DBC42B-7462-41DD-B5FB-192FBED7DAC8}"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584538543"/>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E98F32B-31B1-4CF0-A903-130C49A767F8}" type="slidenum">
              <a:rPr lang="en-US">
                <a:solidFill>
                  <a:srgbClr val="63666A"/>
                </a:solidFill>
              </a:rPr>
              <a:pPr>
                <a:defRPr/>
              </a:pPr>
              <a:t>‹#›</a:t>
            </a:fld>
            <a:endParaRPr lang="en-US" dirty="0">
              <a:solidFill>
                <a:srgbClr val="63666A"/>
              </a:solidFill>
            </a:endParaRPr>
          </a:p>
        </p:txBody>
      </p:sp>
    </p:spTree>
    <p:extLst>
      <p:ext uri="{BB962C8B-B14F-4D97-AF65-F5344CB8AC3E}">
        <p14:creationId xmlns:p14="http://schemas.microsoft.com/office/powerpoint/2010/main" val="3600184551"/>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Rectangle 6"/>
          <p:cNvSpPr>
            <a:spLocks noGrp="1" noChangeArrowheads="1"/>
          </p:cNvSpPr>
          <p:nvPr>
            <p:ph type="sldNum" sz="quarter" idx="10"/>
          </p:nvPr>
        </p:nvSpPr>
        <p:spPr>
          <a:ln/>
        </p:spPr>
        <p:txBody>
          <a:bodyPr/>
          <a:lstStyle>
            <a:lvl1pPr>
              <a:defRPr/>
            </a:lvl1pPr>
          </a:lstStyle>
          <a:p>
            <a:pPr>
              <a:defRPr/>
            </a:pPr>
            <a:fld id="{9E98F32B-31B1-4CF0-A903-130C49A767F8}" type="slidenum">
              <a:rPr lang="en-US">
                <a:solidFill>
                  <a:srgbClr val="63666A"/>
                </a:solidFill>
              </a:rPr>
              <a:pPr>
                <a:defRPr/>
              </a:pPr>
              <a:t>‹#›</a:t>
            </a:fld>
            <a:endParaRPr lang="en-US" dirty="0">
              <a:solidFill>
                <a:srgbClr val="63666A"/>
              </a:solidFill>
            </a:endParaRPr>
          </a:p>
        </p:txBody>
      </p:sp>
      <p:sp>
        <p:nvSpPr>
          <p:cNvPr id="4" name="Rectangle 3"/>
          <p:cNvSpPr/>
          <p:nvPr userDrawn="1"/>
        </p:nvSpPr>
        <p:spPr bwMode="auto">
          <a:xfrm>
            <a:off x="-8627" y="320675"/>
            <a:ext cx="9152627" cy="914400"/>
          </a:xfrm>
          <a:prstGeom prst="rect">
            <a:avLst/>
          </a:prstGeom>
          <a:solidFill>
            <a:schemeClr val="accent3"/>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68275" indent="-168275" fontAlgn="base">
              <a:lnSpc>
                <a:spcPct val="95000"/>
              </a:lnSpc>
              <a:spcBef>
                <a:spcPct val="0"/>
              </a:spcBef>
              <a:spcAft>
                <a:spcPct val="35000"/>
              </a:spcAft>
              <a:buClr>
                <a:srgbClr val="D45D00"/>
              </a:buClr>
              <a:buFontTx/>
              <a:buChar char="•"/>
            </a:pPr>
            <a:endParaRPr lang="en-US" sz="2000" dirty="0" smtClean="0">
              <a:solidFill>
                <a:srgbClr val="63666A"/>
              </a:solidFill>
            </a:endParaRPr>
          </a:p>
        </p:txBody>
      </p:sp>
    </p:spTree>
    <p:extLst>
      <p:ext uri="{BB962C8B-B14F-4D97-AF65-F5344CB8AC3E}">
        <p14:creationId xmlns:p14="http://schemas.microsoft.com/office/powerpoint/2010/main" val="2012721189"/>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3" name="Rectangle 6"/>
          <p:cNvSpPr>
            <a:spLocks noGrp="1" noChangeArrowheads="1"/>
          </p:cNvSpPr>
          <p:nvPr>
            <p:ph type="sldNum" sz="quarter" idx="10"/>
          </p:nvPr>
        </p:nvSpPr>
        <p:spPr>
          <a:ln/>
        </p:spPr>
        <p:txBody>
          <a:bodyPr/>
          <a:lstStyle>
            <a:lvl1pPr>
              <a:defRPr/>
            </a:lvl1pPr>
          </a:lstStyle>
          <a:p>
            <a:pPr>
              <a:defRPr/>
            </a:pPr>
            <a:fld id="{9E98F32B-31B1-4CF0-A903-130C49A767F8}" type="slidenum">
              <a:rPr lang="en-US">
                <a:solidFill>
                  <a:srgbClr val="63666A"/>
                </a:solidFill>
              </a:rPr>
              <a:pPr>
                <a:defRPr/>
              </a:pPr>
              <a:t>‹#›</a:t>
            </a:fld>
            <a:endParaRPr lang="en-US" dirty="0">
              <a:solidFill>
                <a:srgbClr val="63666A"/>
              </a:solidFill>
            </a:endParaRPr>
          </a:p>
        </p:txBody>
      </p:sp>
      <p:sp>
        <p:nvSpPr>
          <p:cNvPr id="4" name="Rectangle 3"/>
          <p:cNvSpPr/>
          <p:nvPr userDrawn="1"/>
        </p:nvSpPr>
        <p:spPr bwMode="auto">
          <a:xfrm>
            <a:off x="0" y="-1"/>
            <a:ext cx="9152627" cy="6858001"/>
          </a:xfrm>
          <a:prstGeom prst="rect">
            <a:avLst/>
          </a:prstGeom>
          <a:solidFill>
            <a:schemeClr val="accent3"/>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68275" indent="-168275" fontAlgn="base">
              <a:lnSpc>
                <a:spcPct val="95000"/>
              </a:lnSpc>
              <a:spcBef>
                <a:spcPct val="0"/>
              </a:spcBef>
              <a:spcAft>
                <a:spcPct val="35000"/>
              </a:spcAft>
              <a:buClr>
                <a:srgbClr val="D45D00"/>
              </a:buClr>
              <a:buFontTx/>
              <a:buChar char="•"/>
            </a:pPr>
            <a:endParaRPr lang="en-US" sz="2000" dirty="0" smtClean="0">
              <a:solidFill>
                <a:srgbClr val="63666A"/>
              </a:solidFill>
            </a:endParaRPr>
          </a:p>
        </p:txBody>
      </p:sp>
    </p:spTree>
    <p:extLst>
      <p:ext uri="{BB962C8B-B14F-4D97-AF65-F5344CB8AC3E}">
        <p14:creationId xmlns:p14="http://schemas.microsoft.com/office/powerpoint/2010/main" val="303805127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png"/><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2.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image" Target="../media/image3.png"/><Relationship Id="rId2" Type="http://schemas.openxmlformats.org/officeDocument/2006/relationships/slideLayout" Target="../slideLayouts/slideLayout38.xml"/><Relationship Id="rId16" Type="http://schemas.openxmlformats.org/officeDocument/2006/relationships/image" Target="../media/image2.png"/><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theme" Target="../theme/theme4.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image" Target="../media/image3.png"/><Relationship Id="rId2" Type="http://schemas.openxmlformats.org/officeDocument/2006/relationships/slideLayout" Target="../slideLayouts/slideLayout52.xml"/><Relationship Id="rId16" Type="http://schemas.openxmlformats.org/officeDocument/2006/relationships/image" Target="../media/image2.pn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theme" Target="../theme/theme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image" Target="../media/image3.png"/><Relationship Id="rId2" Type="http://schemas.openxmlformats.org/officeDocument/2006/relationships/slideLayout" Target="../slideLayouts/slideLayout66.xml"/><Relationship Id="rId16" Type="http://schemas.openxmlformats.org/officeDocument/2006/relationships/image" Target="../media/image2.png"/><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theme" Target="../theme/theme6.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slideLayout" Target="../slideLayouts/slideLayout91.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17" Type="http://schemas.openxmlformats.org/officeDocument/2006/relationships/image" Target="../media/image3.png"/><Relationship Id="rId2" Type="http://schemas.openxmlformats.org/officeDocument/2006/relationships/slideLayout" Target="../slideLayouts/slideLayout80.xml"/><Relationship Id="rId16" Type="http://schemas.openxmlformats.org/officeDocument/2006/relationships/image" Target="../media/image2.png"/><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5" Type="http://schemas.openxmlformats.org/officeDocument/2006/relationships/theme" Target="../theme/theme7.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slideLayout" Target="../slideLayouts/slideLayout9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0.xml"/><Relationship Id="rId13" Type="http://schemas.openxmlformats.org/officeDocument/2006/relationships/image" Target="../media/image3.png"/><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image" Target="../media/image6.png"/><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theme" Target="../theme/theme8.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slideLayout" Target="../slideLayouts/slideLayout115.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slideLayout" Target="../slideLayouts/slideLayout114.xml"/><Relationship Id="rId17" Type="http://schemas.openxmlformats.org/officeDocument/2006/relationships/image" Target="../media/image3.png"/><Relationship Id="rId2" Type="http://schemas.openxmlformats.org/officeDocument/2006/relationships/slideLayout" Target="../slideLayouts/slideLayout104.xml"/><Relationship Id="rId16" Type="http://schemas.openxmlformats.org/officeDocument/2006/relationships/image" Target="../media/image2.png"/><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5" Type="http://schemas.openxmlformats.org/officeDocument/2006/relationships/theme" Target="../theme/theme9.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slideLayout" Target="../slideLayouts/slideLayout1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199" y="1298576"/>
            <a:ext cx="8229600" cy="4048938"/>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Slide Number Placeholder 5"/>
          <p:cNvSpPr txBox="1">
            <a:spLocks/>
          </p:cNvSpPr>
          <p:nvPr/>
        </p:nvSpPr>
        <p:spPr>
          <a:xfrm>
            <a:off x="8229600" y="6508153"/>
            <a:ext cx="457200" cy="209550"/>
          </a:xfrm>
          <a:prstGeom prst="rect">
            <a:avLst/>
          </a:prstGeom>
        </p:spPr>
        <p:txBody>
          <a:bodyPr vert="horz" wrap="none" lIns="0" tIns="0" rIns="0" bIns="0" rtlCol="0" anchor="ctr"/>
          <a:lstStyle>
            <a:defPPr>
              <a:defRPr lang="en-US"/>
            </a:defPPr>
            <a:lvl1pPr marL="0" algn="r" defTabSz="914400" rtl="0" eaLnBrk="1" latinLnBrk="0" hangingPunct="1">
              <a:defRPr sz="800" b="1"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EE22CD0-11F5-4647-B802-77FC0A9339C4}" type="slidenum">
              <a:rPr lang="en-US" sz="800" b="1" smtClean="0">
                <a:solidFill>
                  <a:schemeClr val="tx1"/>
                </a:solidFill>
              </a:rPr>
              <a:t>‹#›</a:t>
            </a:fld>
            <a:endParaRPr lang="en-US" sz="900" b="1" dirty="0">
              <a:solidFill>
                <a:schemeClr val="tx1"/>
              </a:solidFill>
            </a:endParaRPr>
          </a:p>
        </p:txBody>
      </p:sp>
      <p:sp>
        <p:nvSpPr>
          <p:cNvPr id="8" name="Title Placeholder 1"/>
          <p:cNvSpPr>
            <a:spLocks noGrp="1"/>
          </p:cNvSpPr>
          <p:nvPr>
            <p:ph type="title"/>
          </p:nvPr>
        </p:nvSpPr>
        <p:spPr>
          <a:xfrm>
            <a:off x="457200" y="0"/>
            <a:ext cx="8229600" cy="1080412"/>
          </a:xfrm>
          <a:prstGeom prst="rect">
            <a:avLst/>
          </a:prstGeom>
        </p:spPr>
        <p:txBody>
          <a:bodyPr vert="horz" lIns="0" tIns="0" rIns="0" bIns="0" rtlCol="0" anchor="ctr" anchorCtr="0">
            <a:noAutofit/>
          </a:bodyPr>
          <a:lstStyle/>
          <a:p>
            <a:r>
              <a:rPr lang="en-US" dirty="0" smtClean="0"/>
              <a:t>Click to edit Master title style</a:t>
            </a:r>
            <a:endParaRPr lang="en-US" dirty="0"/>
          </a:p>
        </p:txBody>
      </p:sp>
      <p:cxnSp>
        <p:nvCxnSpPr>
          <p:cNvPr id="9" name="Straight Connector 8"/>
          <p:cNvCxnSpPr/>
          <p:nvPr userDrawn="1"/>
        </p:nvCxnSpPr>
        <p:spPr>
          <a:xfrm flipV="1">
            <a:off x="454903" y="6027548"/>
            <a:ext cx="8231897" cy="1"/>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4025" y="1089890"/>
            <a:ext cx="8227917" cy="0"/>
          </a:xfrm>
          <a:prstGeom prst="line">
            <a:avLst/>
          </a:prstGeom>
          <a:ln w="12700">
            <a:solidFill>
              <a:srgbClr val="888B8D"/>
            </a:solidFill>
          </a:ln>
        </p:spPr>
        <p:style>
          <a:lnRef idx="1">
            <a:schemeClr val="accent1"/>
          </a:lnRef>
          <a:fillRef idx="0">
            <a:schemeClr val="accent1"/>
          </a:fillRef>
          <a:effectRef idx="0">
            <a:schemeClr val="accent1"/>
          </a:effectRef>
          <a:fontRef idx="minor">
            <a:schemeClr val="tx1"/>
          </a:fontRef>
        </p:style>
      </p:cxnSp>
      <p:pic>
        <p:nvPicPr>
          <p:cNvPr id="12" name="Picture 2" descr="C:\Users\ckrame6\Desktop\OPTUM_®_RGB C6.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43943" y="6173847"/>
            <a:ext cx="1175925" cy="356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714455"/>
      </p:ext>
    </p:extLst>
  </p:cSld>
  <p:clrMap bg1="lt1" tx1="dk1" bg2="lt2" tx2="dk2" accent1="accent1" accent2="accent2" accent3="accent3" accent4="accent4" accent5="accent5" accent6="accent6" hlink="hlink" folHlink="folHlink"/>
  <p:sldLayoutIdLst>
    <p:sldLayoutId id="2147483656" r:id="rId1"/>
    <p:sldLayoutId id="2147483663" r:id="rId2"/>
    <p:sldLayoutId id="2147483650" r:id="rId3"/>
    <p:sldLayoutId id="2147483661" r:id="rId4"/>
    <p:sldLayoutId id="2147483657" r:id="rId5"/>
    <p:sldLayoutId id="2147483659" r:id="rId6"/>
    <p:sldLayoutId id="2147483664" r:id="rId7"/>
    <p:sldLayoutId id="2147483662" r:id="rId8"/>
    <p:sldLayoutId id="2147483665" r:id="rId9"/>
    <p:sldLayoutId id="2147483666" r:id="rId10"/>
    <p:sldLayoutId id="2147483667" r:id="rId11"/>
  </p:sldLayoutIdLst>
  <p:transition>
    <p:fade/>
  </p:transition>
  <p:timing>
    <p:tnLst>
      <p:par>
        <p:cTn id="1" dur="indefinite" restart="never" nodeType="tmRoot"/>
      </p:par>
    </p:tnLst>
  </p:timing>
  <p:txStyles>
    <p:titleStyle>
      <a:lvl1pPr algn="l" defTabSz="914400" rtl="0" eaLnBrk="1" latinLnBrk="0" hangingPunct="1">
        <a:lnSpc>
          <a:spcPct val="90000"/>
        </a:lnSpc>
        <a:spcBef>
          <a:spcPct val="0"/>
        </a:spcBef>
        <a:buNone/>
        <a:defRPr sz="2000" b="0" kern="1200">
          <a:solidFill>
            <a:schemeClr val="tx1"/>
          </a:solidFill>
          <a:latin typeface="Arial" pitchFamily="34" charset="0"/>
          <a:ea typeface="+mj-ea"/>
          <a:cs typeface="Arial" pitchFamily="34" charset="0"/>
        </a:defRPr>
      </a:lvl1pPr>
    </p:titleStyle>
    <p:body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52400"/>
            <a:ext cx="8226425" cy="611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60438"/>
            <a:ext cx="8228013" cy="5210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900"/>
            </a:lvl1pPr>
          </a:lstStyle>
          <a:p>
            <a:pPr fontAlgn="base">
              <a:spcBef>
                <a:spcPct val="0"/>
              </a:spcBef>
              <a:spcAft>
                <a:spcPct val="0"/>
              </a:spcAft>
            </a:pPr>
            <a:fld id="{BE906303-0C37-4C4A-BB23-37088099C2EC}" type="slidenum">
              <a:rPr lang="en-US">
                <a:solidFill>
                  <a:srgbClr val="63666A"/>
                </a:solidFill>
              </a:rPr>
              <a:pPr fontAlgn="base">
                <a:spcBef>
                  <a:spcPct val="0"/>
                </a:spcBef>
                <a:spcAft>
                  <a:spcPct val="0"/>
                </a:spcAft>
              </a:pPr>
              <a:t>‹#›</a:t>
            </a:fld>
            <a:endParaRPr lang="en-US" dirty="0">
              <a:solidFill>
                <a:srgbClr val="63666A"/>
              </a:solidFill>
            </a:endParaRPr>
          </a:p>
        </p:txBody>
      </p:sp>
      <p:sp>
        <p:nvSpPr>
          <p:cNvPr id="1033" name="Line 9"/>
          <p:cNvSpPr>
            <a:spLocks noChangeShapeType="1"/>
          </p:cNvSpPr>
          <p:nvPr userDrawn="1"/>
        </p:nvSpPr>
        <p:spPr bwMode="auto">
          <a:xfrm>
            <a:off x="457200" y="838200"/>
            <a:ext cx="8229600" cy="0"/>
          </a:xfrm>
          <a:prstGeom prst="line">
            <a:avLst/>
          </a:prstGeom>
          <a:noFill/>
          <a:ln w="12700">
            <a:solidFill>
              <a:schemeClr val="accent1"/>
            </a:solidFill>
            <a:round/>
            <a:headEnd/>
            <a:tailEnd/>
          </a:ln>
        </p:spPr>
        <p:txBody>
          <a:bodyPr wrap="none" anchor="ctr"/>
          <a:lstStyle/>
          <a:p>
            <a:pPr fontAlgn="base">
              <a:lnSpc>
                <a:spcPct val="95000"/>
              </a:lnSpc>
              <a:spcBef>
                <a:spcPct val="0"/>
              </a:spcBef>
              <a:spcAft>
                <a:spcPct val="35000"/>
              </a:spcAft>
              <a:buClr>
                <a:srgbClr val="D45D00"/>
              </a:buClr>
              <a:buFontTx/>
              <a:buChar char="•"/>
              <a:defRPr/>
            </a:pPr>
            <a:endParaRPr lang="en-US" sz="2000" dirty="0">
              <a:solidFill>
                <a:srgbClr val="63666A"/>
              </a:solidFill>
            </a:endParaRPr>
          </a:p>
        </p:txBody>
      </p:sp>
      <p:pic>
        <p:nvPicPr>
          <p:cNvPr id="1031" name="Picture 16" descr="Optum_RGB_PPT"/>
          <p:cNvPicPr>
            <a:picLocks noChangeAspect="1" noChangeArrowheads="1"/>
          </p:cNvPicPr>
          <p:nvPr userDrawn="1"/>
        </p:nvPicPr>
        <p:blipFill>
          <a:blip r:embed="rId16" cstate="print"/>
          <a:srcRect/>
          <a:stretch>
            <a:fillRect/>
          </a:stretch>
        </p:blipFill>
        <p:spPr bwMode="auto">
          <a:xfrm>
            <a:off x="152400" y="6278563"/>
            <a:ext cx="1189038" cy="373062"/>
          </a:xfrm>
          <a:prstGeom prst="rect">
            <a:avLst/>
          </a:prstGeom>
          <a:noFill/>
          <a:ln w="9525">
            <a:noFill/>
            <a:miter lim="800000"/>
            <a:headEnd/>
            <a:tailEnd/>
          </a:ln>
        </p:spPr>
      </p:pic>
      <p:pic>
        <p:nvPicPr>
          <p:cNvPr id="1032" name="Picture 12" descr="Optum_ColorBand-02"/>
          <p:cNvPicPr preferRelativeResize="0">
            <a:picLocks noChangeArrowheads="1"/>
          </p:cNvPicPr>
          <p:nvPr userDrawn="1"/>
        </p:nvPicPr>
        <p:blipFill>
          <a:blip r:embed="rId17" cstate="print"/>
          <a:srcRect t="6000"/>
          <a:stretch>
            <a:fillRect/>
          </a:stretch>
        </p:blipFill>
        <p:spPr bwMode="auto">
          <a:xfrm>
            <a:off x="1484313" y="6475413"/>
            <a:ext cx="7200900" cy="46037"/>
          </a:xfrm>
          <a:prstGeom prst="rect">
            <a:avLst/>
          </a:prstGeom>
          <a:noFill/>
          <a:ln w="9525">
            <a:noFill/>
            <a:miter lim="800000"/>
            <a:headEnd/>
            <a:tailEnd/>
          </a:ln>
        </p:spPr>
      </p:pic>
    </p:spTree>
    <p:extLst>
      <p:ext uri="{BB962C8B-B14F-4D97-AF65-F5344CB8AC3E}">
        <p14:creationId xmlns:p14="http://schemas.microsoft.com/office/powerpoint/2010/main" val="40546063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ransition>
    <p:fade/>
  </p:transition>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5pPr>
      <a:lvl6pPr marL="4572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6pPr>
      <a:lvl7pPr marL="9144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5613" y="152400"/>
            <a:ext cx="8226425" cy="611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960438"/>
            <a:ext cx="8228013" cy="5210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8948" name="Rectangle 4"/>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lnSpc>
                <a:spcPct val="100000"/>
              </a:lnSpc>
              <a:spcAft>
                <a:spcPct val="0"/>
              </a:spcAft>
              <a:buClrTx/>
              <a:buFontTx/>
              <a:buNone/>
              <a:defRPr sz="800">
                <a:latin typeface="Arial" charset="0"/>
              </a:defRPr>
            </a:lvl1pPr>
          </a:lstStyle>
          <a:p>
            <a:pPr fontAlgn="base">
              <a:spcBef>
                <a:spcPct val="0"/>
              </a:spcBef>
              <a:defRPr/>
            </a:pPr>
            <a:fld id="{CCDD90C0-BA1A-4044-9811-9599FB676812}" type="slidenum">
              <a:rPr lang="en-US">
                <a:solidFill>
                  <a:srgbClr val="63666A"/>
                </a:solidFill>
              </a:rPr>
              <a:pPr fontAlgn="base">
                <a:spcBef>
                  <a:spcPct val="0"/>
                </a:spcBef>
                <a:defRPr/>
              </a:pPr>
              <a:t>‹#›</a:t>
            </a:fld>
            <a:endParaRPr lang="en-US" dirty="0">
              <a:solidFill>
                <a:srgbClr val="63666A"/>
              </a:solidFill>
            </a:endParaRPr>
          </a:p>
        </p:txBody>
      </p:sp>
      <p:sp>
        <p:nvSpPr>
          <p:cNvPr id="338949" name="Line 5"/>
          <p:cNvSpPr>
            <a:spLocks noChangeShapeType="1"/>
          </p:cNvSpPr>
          <p:nvPr userDrawn="1"/>
        </p:nvSpPr>
        <p:spPr bwMode="auto">
          <a:xfrm>
            <a:off x="457200" y="838200"/>
            <a:ext cx="8229600" cy="0"/>
          </a:xfrm>
          <a:prstGeom prst="line">
            <a:avLst/>
          </a:prstGeom>
          <a:noFill/>
          <a:ln w="12700">
            <a:solidFill>
              <a:schemeClr val="accent1"/>
            </a:solidFill>
            <a:round/>
            <a:headEnd/>
            <a:tailEnd/>
          </a:ln>
        </p:spPr>
        <p:txBody>
          <a:bodyPr wrap="none" anchor="ctr"/>
          <a:lstStyle/>
          <a:p>
            <a:pPr fontAlgn="base">
              <a:lnSpc>
                <a:spcPct val="95000"/>
              </a:lnSpc>
              <a:spcBef>
                <a:spcPct val="0"/>
              </a:spcBef>
              <a:spcAft>
                <a:spcPct val="35000"/>
              </a:spcAft>
              <a:buClr>
                <a:srgbClr val="D45D00"/>
              </a:buClr>
              <a:buFontTx/>
              <a:buChar char="•"/>
              <a:defRPr/>
            </a:pPr>
            <a:endParaRPr lang="en-US" sz="2000" dirty="0">
              <a:solidFill>
                <a:srgbClr val="63666A"/>
              </a:solidFill>
            </a:endParaRPr>
          </a:p>
        </p:txBody>
      </p:sp>
      <p:sp>
        <p:nvSpPr>
          <p:cNvPr id="338950" name="Text Box 6"/>
          <p:cNvSpPr txBox="1">
            <a:spLocks noChangeArrowheads="1"/>
          </p:cNvSpPr>
          <p:nvPr userDrawn="1"/>
        </p:nvSpPr>
        <p:spPr bwMode="auto">
          <a:xfrm>
            <a:off x="6477000" y="6580188"/>
            <a:ext cx="1824038" cy="106362"/>
          </a:xfrm>
          <a:prstGeom prst="rect">
            <a:avLst/>
          </a:prstGeom>
          <a:noFill/>
          <a:ln w="9525">
            <a:noFill/>
            <a:miter lim="800000"/>
            <a:headEnd/>
            <a:tailEnd/>
          </a:ln>
        </p:spPr>
        <p:txBody>
          <a:bodyPr wrap="none" lIns="0" tIns="0" rIns="0" bIns="0">
            <a:spAutoFit/>
          </a:bodyPr>
          <a:lstStyle/>
          <a:p>
            <a:pPr algn="r" eaLnBrk="0" fontAlgn="base" hangingPunct="0">
              <a:spcBef>
                <a:spcPct val="0"/>
              </a:spcBef>
              <a:spcAft>
                <a:spcPct val="0"/>
              </a:spcAft>
              <a:defRPr/>
            </a:pPr>
            <a:r>
              <a:rPr lang="en-US" sz="700" dirty="0">
                <a:solidFill>
                  <a:srgbClr val="63666A"/>
                </a:solidFill>
              </a:rPr>
              <a:t>Proprietary and Confidential. Do not distribute.</a:t>
            </a:r>
          </a:p>
        </p:txBody>
      </p:sp>
      <p:pic>
        <p:nvPicPr>
          <p:cNvPr id="2055" name="Picture 16" descr="Optum_RGB_PPT"/>
          <p:cNvPicPr>
            <a:picLocks noChangeAspect="1" noChangeArrowheads="1"/>
          </p:cNvPicPr>
          <p:nvPr userDrawn="1"/>
        </p:nvPicPr>
        <p:blipFill>
          <a:blip r:embed="rId13" cstate="print"/>
          <a:srcRect/>
          <a:stretch>
            <a:fillRect/>
          </a:stretch>
        </p:blipFill>
        <p:spPr bwMode="auto">
          <a:xfrm>
            <a:off x="152400" y="6278563"/>
            <a:ext cx="1189038" cy="373062"/>
          </a:xfrm>
          <a:prstGeom prst="rect">
            <a:avLst/>
          </a:prstGeom>
          <a:noFill/>
          <a:ln w="9525">
            <a:noFill/>
            <a:miter lim="800000"/>
            <a:headEnd/>
            <a:tailEnd/>
          </a:ln>
        </p:spPr>
      </p:pic>
      <p:pic>
        <p:nvPicPr>
          <p:cNvPr id="2056" name="Picture 12" descr="Optum_ColorBand-02"/>
          <p:cNvPicPr preferRelativeResize="0">
            <a:picLocks noChangeArrowheads="1"/>
          </p:cNvPicPr>
          <p:nvPr userDrawn="1"/>
        </p:nvPicPr>
        <p:blipFill>
          <a:blip r:embed="rId14" cstate="print"/>
          <a:srcRect t="6000"/>
          <a:stretch>
            <a:fillRect/>
          </a:stretch>
        </p:blipFill>
        <p:spPr bwMode="auto">
          <a:xfrm>
            <a:off x="1484313" y="6475413"/>
            <a:ext cx="7200900" cy="46037"/>
          </a:xfrm>
          <a:prstGeom prst="rect">
            <a:avLst/>
          </a:prstGeom>
          <a:noFill/>
          <a:ln w="9525">
            <a:noFill/>
            <a:miter lim="800000"/>
            <a:headEnd/>
            <a:tailEnd/>
          </a:ln>
        </p:spPr>
      </p:pic>
    </p:spTree>
    <p:extLst>
      <p:ext uri="{BB962C8B-B14F-4D97-AF65-F5344CB8AC3E}">
        <p14:creationId xmlns:p14="http://schemas.microsoft.com/office/powerpoint/2010/main" val="31819226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p:fade/>
  </p:transition>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5pPr>
      <a:lvl6pPr marL="4572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6pPr>
      <a:lvl7pPr marL="9144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52400"/>
            <a:ext cx="8226425" cy="611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60438"/>
            <a:ext cx="8228013" cy="5210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900"/>
            </a:lvl1pPr>
          </a:lstStyle>
          <a:p>
            <a:pPr fontAlgn="base">
              <a:spcBef>
                <a:spcPct val="0"/>
              </a:spcBef>
              <a:spcAft>
                <a:spcPct val="0"/>
              </a:spcAft>
            </a:pPr>
            <a:fld id="{BE906303-0C37-4C4A-BB23-37088099C2EC}" type="slidenum">
              <a:rPr lang="en-US">
                <a:solidFill>
                  <a:srgbClr val="63666A"/>
                </a:solidFill>
              </a:rPr>
              <a:pPr fontAlgn="base">
                <a:spcBef>
                  <a:spcPct val="0"/>
                </a:spcBef>
                <a:spcAft>
                  <a:spcPct val="0"/>
                </a:spcAft>
              </a:pPr>
              <a:t>‹#›</a:t>
            </a:fld>
            <a:endParaRPr lang="en-US" dirty="0">
              <a:solidFill>
                <a:srgbClr val="63666A"/>
              </a:solidFill>
            </a:endParaRPr>
          </a:p>
        </p:txBody>
      </p:sp>
      <p:sp>
        <p:nvSpPr>
          <p:cNvPr id="1033" name="Line 9"/>
          <p:cNvSpPr>
            <a:spLocks noChangeShapeType="1"/>
          </p:cNvSpPr>
          <p:nvPr userDrawn="1"/>
        </p:nvSpPr>
        <p:spPr bwMode="auto">
          <a:xfrm>
            <a:off x="457200" y="838200"/>
            <a:ext cx="8229600" cy="0"/>
          </a:xfrm>
          <a:prstGeom prst="line">
            <a:avLst/>
          </a:prstGeom>
          <a:noFill/>
          <a:ln w="12700">
            <a:solidFill>
              <a:schemeClr val="accent1"/>
            </a:solidFill>
            <a:round/>
            <a:headEnd/>
            <a:tailEnd/>
          </a:ln>
        </p:spPr>
        <p:txBody>
          <a:bodyPr wrap="none" anchor="ctr"/>
          <a:lstStyle/>
          <a:p>
            <a:pPr fontAlgn="base">
              <a:lnSpc>
                <a:spcPct val="95000"/>
              </a:lnSpc>
              <a:spcBef>
                <a:spcPct val="0"/>
              </a:spcBef>
              <a:spcAft>
                <a:spcPct val="35000"/>
              </a:spcAft>
              <a:buClr>
                <a:srgbClr val="D45D00"/>
              </a:buClr>
              <a:buFontTx/>
              <a:buChar char="•"/>
              <a:defRPr/>
            </a:pPr>
            <a:endParaRPr lang="en-US" sz="2000" dirty="0">
              <a:solidFill>
                <a:srgbClr val="63666A"/>
              </a:solidFill>
            </a:endParaRPr>
          </a:p>
        </p:txBody>
      </p:sp>
      <p:pic>
        <p:nvPicPr>
          <p:cNvPr id="1031" name="Picture 16" descr="Optum_RGB_PPT"/>
          <p:cNvPicPr>
            <a:picLocks noChangeAspect="1" noChangeArrowheads="1"/>
          </p:cNvPicPr>
          <p:nvPr userDrawn="1"/>
        </p:nvPicPr>
        <p:blipFill>
          <a:blip r:embed="rId16" cstate="print"/>
          <a:srcRect/>
          <a:stretch>
            <a:fillRect/>
          </a:stretch>
        </p:blipFill>
        <p:spPr bwMode="auto">
          <a:xfrm>
            <a:off x="152400" y="6278563"/>
            <a:ext cx="1189038" cy="373062"/>
          </a:xfrm>
          <a:prstGeom prst="rect">
            <a:avLst/>
          </a:prstGeom>
          <a:noFill/>
          <a:ln w="9525">
            <a:noFill/>
            <a:miter lim="800000"/>
            <a:headEnd/>
            <a:tailEnd/>
          </a:ln>
        </p:spPr>
      </p:pic>
      <p:pic>
        <p:nvPicPr>
          <p:cNvPr id="1032" name="Picture 12" descr="Optum_ColorBand-02"/>
          <p:cNvPicPr preferRelativeResize="0">
            <a:picLocks noChangeArrowheads="1"/>
          </p:cNvPicPr>
          <p:nvPr userDrawn="1"/>
        </p:nvPicPr>
        <p:blipFill>
          <a:blip r:embed="rId17" cstate="print"/>
          <a:srcRect t="6000"/>
          <a:stretch>
            <a:fillRect/>
          </a:stretch>
        </p:blipFill>
        <p:spPr bwMode="auto">
          <a:xfrm>
            <a:off x="1484313" y="6475413"/>
            <a:ext cx="7200900" cy="46037"/>
          </a:xfrm>
          <a:prstGeom prst="rect">
            <a:avLst/>
          </a:prstGeom>
          <a:noFill/>
          <a:ln w="9525">
            <a:noFill/>
            <a:miter lim="800000"/>
            <a:headEnd/>
            <a:tailEnd/>
          </a:ln>
        </p:spPr>
      </p:pic>
    </p:spTree>
    <p:extLst>
      <p:ext uri="{BB962C8B-B14F-4D97-AF65-F5344CB8AC3E}">
        <p14:creationId xmlns:p14="http://schemas.microsoft.com/office/powerpoint/2010/main" val="137402582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Lst>
  <p:transition>
    <p:fade/>
  </p:transition>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5pPr>
      <a:lvl6pPr marL="4572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6pPr>
      <a:lvl7pPr marL="9144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52400"/>
            <a:ext cx="8226425" cy="611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60438"/>
            <a:ext cx="8228013" cy="5210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900"/>
            </a:lvl1pPr>
          </a:lstStyle>
          <a:p>
            <a:pPr fontAlgn="base">
              <a:spcBef>
                <a:spcPct val="0"/>
              </a:spcBef>
              <a:spcAft>
                <a:spcPct val="0"/>
              </a:spcAft>
            </a:pPr>
            <a:fld id="{BE906303-0C37-4C4A-BB23-37088099C2EC}" type="slidenum">
              <a:rPr lang="en-US">
                <a:solidFill>
                  <a:srgbClr val="63666A"/>
                </a:solidFill>
              </a:rPr>
              <a:pPr fontAlgn="base">
                <a:spcBef>
                  <a:spcPct val="0"/>
                </a:spcBef>
                <a:spcAft>
                  <a:spcPct val="0"/>
                </a:spcAft>
              </a:pPr>
              <a:t>‹#›</a:t>
            </a:fld>
            <a:endParaRPr lang="en-US" dirty="0">
              <a:solidFill>
                <a:srgbClr val="63666A"/>
              </a:solidFill>
            </a:endParaRPr>
          </a:p>
        </p:txBody>
      </p:sp>
      <p:sp>
        <p:nvSpPr>
          <p:cNvPr id="1033" name="Line 9"/>
          <p:cNvSpPr>
            <a:spLocks noChangeShapeType="1"/>
          </p:cNvSpPr>
          <p:nvPr userDrawn="1"/>
        </p:nvSpPr>
        <p:spPr bwMode="auto">
          <a:xfrm>
            <a:off x="457200" y="838200"/>
            <a:ext cx="8229600" cy="0"/>
          </a:xfrm>
          <a:prstGeom prst="line">
            <a:avLst/>
          </a:prstGeom>
          <a:noFill/>
          <a:ln w="12700">
            <a:solidFill>
              <a:schemeClr val="accent1"/>
            </a:solidFill>
            <a:round/>
            <a:headEnd/>
            <a:tailEnd/>
          </a:ln>
        </p:spPr>
        <p:txBody>
          <a:bodyPr wrap="none" anchor="ctr"/>
          <a:lstStyle/>
          <a:p>
            <a:pPr fontAlgn="base">
              <a:lnSpc>
                <a:spcPct val="95000"/>
              </a:lnSpc>
              <a:spcBef>
                <a:spcPct val="0"/>
              </a:spcBef>
              <a:spcAft>
                <a:spcPct val="35000"/>
              </a:spcAft>
              <a:buClr>
                <a:srgbClr val="D45D00"/>
              </a:buClr>
              <a:buFontTx/>
              <a:buChar char="•"/>
              <a:defRPr/>
            </a:pPr>
            <a:endParaRPr lang="en-US" sz="2000" dirty="0">
              <a:solidFill>
                <a:srgbClr val="63666A"/>
              </a:solidFill>
            </a:endParaRPr>
          </a:p>
        </p:txBody>
      </p:sp>
      <p:pic>
        <p:nvPicPr>
          <p:cNvPr id="1031" name="Picture 16" descr="Optum_RGB_PPT"/>
          <p:cNvPicPr>
            <a:picLocks noChangeAspect="1" noChangeArrowheads="1"/>
          </p:cNvPicPr>
          <p:nvPr userDrawn="1"/>
        </p:nvPicPr>
        <p:blipFill>
          <a:blip r:embed="rId16" cstate="print"/>
          <a:srcRect/>
          <a:stretch>
            <a:fillRect/>
          </a:stretch>
        </p:blipFill>
        <p:spPr bwMode="auto">
          <a:xfrm>
            <a:off x="152400" y="6278563"/>
            <a:ext cx="1189038" cy="373062"/>
          </a:xfrm>
          <a:prstGeom prst="rect">
            <a:avLst/>
          </a:prstGeom>
          <a:noFill/>
          <a:ln w="9525">
            <a:noFill/>
            <a:miter lim="800000"/>
            <a:headEnd/>
            <a:tailEnd/>
          </a:ln>
        </p:spPr>
      </p:pic>
      <p:pic>
        <p:nvPicPr>
          <p:cNvPr id="1032" name="Picture 12" descr="Optum_ColorBand-02"/>
          <p:cNvPicPr preferRelativeResize="0">
            <a:picLocks noChangeArrowheads="1"/>
          </p:cNvPicPr>
          <p:nvPr userDrawn="1"/>
        </p:nvPicPr>
        <p:blipFill>
          <a:blip r:embed="rId17" cstate="print"/>
          <a:srcRect t="6000"/>
          <a:stretch>
            <a:fillRect/>
          </a:stretch>
        </p:blipFill>
        <p:spPr bwMode="auto">
          <a:xfrm>
            <a:off x="1484313" y="6475413"/>
            <a:ext cx="7200900" cy="46037"/>
          </a:xfrm>
          <a:prstGeom prst="rect">
            <a:avLst/>
          </a:prstGeom>
          <a:noFill/>
          <a:ln w="9525">
            <a:noFill/>
            <a:miter lim="800000"/>
            <a:headEnd/>
            <a:tailEnd/>
          </a:ln>
        </p:spPr>
      </p:pic>
    </p:spTree>
    <p:extLst>
      <p:ext uri="{BB962C8B-B14F-4D97-AF65-F5344CB8AC3E}">
        <p14:creationId xmlns:p14="http://schemas.microsoft.com/office/powerpoint/2010/main" val="212374631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ransition>
    <p:fade/>
  </p:transition>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5pPr>
      <a:lvl6pPr marL="4572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6pPr>
      <a:lvl7pPr marL="9144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52400"/>
            <a:ext cx="8226425" cy="611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60438"/>
            <a:ext cx="8228013" cy="5210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900"/>
            </a:lvl1pPr>
          </a:lstStyle>
          <a:p>
            <a:pPr fontAlgn="base">
              <a:spcBef>
                <a:spcPct val="0"/>
              </a:spcBef>
              <a:spcAft>
                <a:spcPct val="0"/>
              </a:spcAft>
            </a:pPr>
            <a:fld id="{BE906303-0C37-4C4A-BB23-37088099C2EC}" type="slidenum">
              <a:rPr lang="en-US">
                <a:solidFill>
                  <a:srgbClr val="63666A"/>
                </a:solidFill>
              </a:rPr>
              <a:pPr fontAlgn="base">
                <a:spcBef>
                  <a:spcPct val="0"/>
                </a:spcBef>
                <a:spcAft>
                  <a:spcPct val="0"/>
                </a:spcAft>
              </a:pPr>
              <a:t>‹#›</a:t>
            </a:fld>
            <a:endParaRPr lang="en-US" dirty="0">
              <a:solidFill>
                <a:srgbClr val="63666A"/>
              </a:solidFill>
            </a:endParaRPr>
          </a:p>
        </p:txBody>
      </p:sp>
      <p:sp>
        <p:nvSpPr>
          <p:cNvPr id="1033" name="Line 9"/>
          <p:cNvSpPr>
            <a:spLocks noChangeShapeType="1"/>
          </p:cNvSpPr>
          <p:nvPr userDrawn="1"/>
        </p:nvSpPr>
        <p:spPr bwMode="auto">
          <a:xfrm>
            <a:off x="457200" y="838200"/>
            <a:ext cx="8229600" cy="0"/>
          </a:xfrm>
          <a:prstGeom prst="line">
            <a:avLst/>
          </a:prstGeom>
          <a:noFill/>
          <a:ln w="12700">
            <a:solidFill>
              <a:schemeClr val="accent1"/>
            </a:solidFill>
            <a:round/>
            <a:headEnd/>
            <a:tailEnd/>
          </a:ln>
        </p:spPr>
        <p:txBody>
          <a:bodyPr wrap="none" anchor="ctr"/>
          <a:lstStyle/>
          <a:p>
            <a:pPr fontAlgn="base">
              <a:lnSpc>
                <a:spcPct val="95000"/>
              </a:lnSpc>
              <a:spcBef>
                <a:spcPct val="0"/>
              </a:spcBef>
              <a:spcAft>
                <a:spcPct val="35000"/>
              </a:spcAft>
              <a:buClr>
                <a:srgbClr val="D45D00"/>
              </a:buClr>
              <a:buFontTx/>
              <a:buChar char="•"/>
              <a:defRPr/>
            </a:pPr>
            <a:endParaRPr lang="en-US" sz="2000" dirty="0">
              <a:solidFill>
                <a:srgbClr val="63666A"/>
              </a:solidFill>
            </a:endParaRPr>
          </a:p>
        </p:txBody>
      </p:sp>
      <p:pic>
        <p:nvPicPr>
          <p:cNvPr id="1031" name="Picture 16" descr="Optum_RGB_PPT"/>
          <p:cNvPicPr>
            <a:picLocks noChangeAspect="1" noChangeArrowheads="1"/>
          </p:cNvPicPr>
          <p:nvPr userDrawn="1"/>
        </p:nvPicPr>
        <p:blipFill>
          <a:blip r:embed="rId16" cstate="print"/>
          <a:srcRect/>
          <a:stretch>
            <a:fillRect/>
          </a:stretch>
        </p:blipFill>
        <p:spPr bwMode="auto">
          <a:xfrm>
            <a:off x="152400" y="6278563"/>
            <a:ext cx="1189038" cy="373062"/>
          </a:xfrm>
          <a:prstGeom prst="rect">
            <a:avLst/>
          </a:prstGeom>
          <a:noFill/>
          <a:ln w="9525">
            <a:noFill/>
            <a:miter lim="800000"/>
            <a:headEnd/>
            <a:tailEnd/>
          </a:ln>
        </p:spPr>
      </p:pic>
      <p:pic>
        <p:nvPicPr>
          <p:cNvPr id="1032" name="Picture 12" descr="Optum_ColorBand-02"/>
          <p:cNvPicPr preferRelativeResize="0">
            <a:picLocks noChangeArrowheads="1"/>
          </p:cNvPicPr>
          <p:nvPr userDrawn="1"/>
        </p:nvPicPr>
        <p:blipFill>
          <a:blip r:embed="rId17" cstate="print"/>
          <a:srcRect t="6000"/>
          <a:stretch>
            <a:fillRect/>
          </a:stretch>
        </p:blipFill>
        <p:spPr bwMode="auto">
          <a:xfrm>
            <a:off x="1484313" y="6475413"/>
            <a:ext cx="7200900" cy="46037"/>
          </a:xfrm>
          <a:prstGeom prst="rect">
            <a:avLst/>
          </a:prstGeom>
          <a:noFill/>
          <a:ln w="9525">
            <a:noFill/>
            <a:miter lim="800000"/>
            <a:headEnd/>
            <a:tailEnd/>
          </a:ln>
        </p:spPr>
      </p:pic>
    </p:spTree>
    <p:extLst>
      <p:ext uri="{BB962C8B-B14F-4D97-AF65-F5344CB8AC3E}">
        <p14:creationId xmlns:p14="http://schemas.microsoft.com/office/powerpoint/2010/main" val="136481997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Lst>
  <p:transition>
    <p:fade/>
  </p:transition>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5pPr>
      <a:lvl6pPr marL="4572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6pPr>
      <a:lvl7pPr marL="9144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52400"/>
            <a:ext cx="8226425" cy="611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60438"/>
            <a:ext cx="8228013" cy="5210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900"/>
            </a:lvl1pPr>
          </a:lstStyle>
          <a:p>
            <a:pPr fontAlgn="base">
              <a:spcBef>
                <a:spcPct val="0"/>
              </a:spcBef>
              <a:spcAft>
                <a:spcPct val="0"/>
              </a:spcAft>
            </a:pPr>
            <a:fld id="{BE906303-0C37-4C4A-BB23-37088099C2EC}" type="slidenum">
              <a:rPr lang="en-US">
                <a:solidFill>
                  <a:srgbClr val="63666A"/>
                </a:solidFill>
              </a:rPr>
              <a:pPr fontAlgn="base">
                <a:spcBef>
                  <a:spcPct val="0"/>
                </a:spcBef>
                <a:spcAft>
                  <a:spcPct val="0"/>
                </a:spcAft>
              </a:pPr>
              <a:t>‹#›</a:t>
            </a:fld>
            <a:endParaRPr lang="en-US" dirty="0">
              <a:solidFill>
                <a:srgbClr val="63666A"/>
              </a:solidFill>
            </a:endParaRPr>
          </a:p>
        </p:txBody>
      </p:sp>
      <p:sp>
        <p:nvSpPr>
          <p:cNvPr id="1033" name="Line 9"/>
          <p:cNvSpPr>
            <a:spLocks noChangeShapeType="1"/>
          </p:cNvSpPr>
          <p:nvPr userDrawn="1"/>
        </p:nvSpPr>
        <p:spPr bwMode="auto">
          <a:xfrm>
            <a:off x="457200" y="838200"/>
            <a:ext cx="8229600" cy="0"/>
          </a:xfrm>
          <a:prstGeom prst="line">
            <a:avLst/>
          </a:prstGeom>
          <a:noFill/>
          <a:ln w="12700">
            <a:solidFill>
              <a:schemeClr val="accent1"/>
            </a:solidFill>
            <a:round/>
            <a:headEnd/>
            <a:tailEnd/>
          </a:ln>
        </p:spPr>
        <p:txBody>
          <a:bodyPr wrap="none" anchor="ctr"/>
          <a:lstStyle/>
          <a:p>
            <a:pPr fontAlgn="base">
              <a:lnSpc>
                <a:spcPct val="95000"/>
              </a:lnSpc>
              <a:spcBef>
                <a:spcPct val="0"/>
              </a:spcBef>
              <a:spcAft>
                <a:spcPct val="35000"/>
              </a:spcAft>
              <a:buClr>
                <a:srgbClr val="D45D00"/>
              </a:buClr>
              <a:buFontTx/>
              <a:buChar char="•"/>
              <a:defRPr/>
            </a:pPr>
            <a:endParaRPr lang="en-US" sz="2000" dirty="0">
              <a:solidFill>
                <a:srgbClr val="63666A"/>
              </a:solidFill>
            </a:endParaRPr>
          </a:p>
        </p:txBody>
      </p:sp>
      <p:pic>
        <p:nvPicPr>
          <p:cNvPr id="1031" name="Picture 16" descr="Optum_RGB_PPT"/>
          <p:cNvPicPr>
            <a:picLocks noChangeAspect="1" noChangeArrowheads="1"/>
          </p:cNvPicPr>
          <p:nvPr userDrawn="1"/>
        </p:nvPicPr>
        <p:blipFill>
          <a:blip r:embed="rId16" cstate="print"/>
          <a:srcRect/>
          <a:stretch>
            <a:fillRect/>
          </a:stretch>
        </p:blipFill>
        <p:spPr bwMode="auto">
          <a:xfrm>
            <a:off x="152400" y="6278563"/>
            <a:ext cx="1189038" cy="373062"/>
          </a:xfrm>
          <a:prstGeom prst="rect">
            <a:avLst/>
          </a:prstGeom>
          <a:noFill/>
          <a:ln w="9525">
            <a:noFill/>
            <a:miter lim="800000"/>
            <a:headEnd/>
            <a:tailEnd/>
          </a:ln>
        </p:spPr>
      </p:pic>
      <p:pic>
        <p:nvPicPr>
          <p:cNvPr id="1032" name="Picture 12" descr="Optum_ColorBand-02"/>
          <p:cNvPicPr preferRelativeResize="0">
            <a:picLocks noChangeArrowheads="1"/>
          </p:cNvPicPr>
          <p:nvPr userDrawn="1"/>
        </p:nvPicPr>
        <p:blipFill>
          <a:blip r:embed="rId17" cstate="print"/>
          <a:srcRect t="6000"/>
          <a:stretch>
            <a:fillRect/>
          </a:stretch>
        </p:blipFill>
        <p:spPr bwMode="auto">
          <a:xfrm>
            <a:off x="1484313" y="6475413"/>
            <a:ext cx="7200900" cy="46037"/>
          </a:xfrm>
          <a:prstGeom prst="rect">
            <a:avLst/>
          </a:prstGeom>
          <a:noFill/>
          <a:ln w="9525">
            <a:noFill/>
            <a:miter lim="800000"/>
            <a:headEnd/>
            <a:tailEnd/>
          </a:ln>
        </p:spPr>
      </p:pic>
    </p:spTree>
    <p:extLst>
      <p:ext uri="{BB962C8B-B14F-4D97-AF65-F5344CB8AC3E}">
        <p14:creationId xmlns:p14="http://schemas.microsoft.com/office/powerpoint/2010/main" val="11639632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Lst>
  <p:transition>
    <p:fade/>
  </p:transition>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5pPr>
      <a:lvl6pPr marL="4572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6pPr>
      <a:lvl7pPr marL="9144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52400"/>
            <a:ext cx="8226425"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301750"/>
            <a:ext cx="822801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lnSpc>
                <a:spcPct val="100000"/>
              </a:lnSpc>
              <a:spcAft>
                <a:spcPct val="0"/>
              </a:spcAft>
              <a:buClrTx/>
              <a:buFontTx/>
              <a:buNone/>
              <a:defRPr sz="800">
                <a:latin typeface="Arial" pitchFamily="34" charset="0"/>
              </a:defRPr>
            </a:lvl1pPr>
          </a:lstStyle>
          <a:p>
            <a:pPr fontAlgn="base">
              <a:spcBef>
                <a:spcPct val="0"/>
              </a:spcBef>
              <a:defRPr/>
            </a:pPr>
            <a:fld id="{2B5828B4-99B6-4B3D-9EC2-1457B45FC33C}" type="slidenum">
              <a:rPr lang="en-US">
                <a:solidFill>
                  <a:srgbClr val="63666A"/>
                </a:solidFill>
              </a:rPr>
              <a:pPr fontAlgn="base">
                <a:spcBef>
                  <a:spcPct val="0"/>
                </a:spcBef>
                <a:defRPr/>
              </a:pPr>
              <a:t>‹#›</a:t>
            </a:fld>
            <a:endParaRPr lang="en-US" dirty="0">
              <a:solidFill>
                <a:srgbClr val="63666A"/>
              </a:solidFill>
            </a:endParaRPr>
          </a:p>
        </p:txBody>
      </p:sp>
      <p:sp>
        <p:nvSpPr>
          <p:cNvPr id="1029" name="Line 9"/>
          <p:cNvSpPr>
            <a:spLocks noChangeShapeType="1"/>
          </p:cNvSpPr>
          <p:nvPr userDrawn="1"/>
        </p:nvSpPr>
        <p:spPr bwMode="auto">
          <a:xfrm>
            <a:off x="457200" y="838200"/>
            <a:ext cx="8229600" cy="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pPr fontAlgn="base">
              <a:lnSpc>
                <a:spcPct val="95000"/>
              </a:lnSpc>
              <a:spcBef>
                <a:spcPct val="0"/>
              </a:spcBef>
              <a:spcAft>
                <a:spcPct val="35000"/>
              </a:spcAft>
              <a:buClr>
                <a:srgbClr val="D45D00"/>
              </a:buClr>
              <a:buFontTx/>
              <a:buChar char="•"/>
            </a:pPr>
            <a:endParaRPr lang="en-US" sz="2000" dirty="0">
              <a:solidFill>
                <a:srgbClr val="63666A"/>
              </a:solidFill>
            </a:endParaRPr>
          </a:p>
        </p:txBody>
      </p:sp>
      <p:sp>
        <p:nvSpPr>
          <p:cNvPr id="2" name="Text Box 14"/>
          <p:cNvSpPr txBox="1">
            <a:spLocks noChangeArrowheads="1"/>
          </p:cNvSpPr>
          <p:nvPr userDrawn="1"/>
        </p:nvSpPr>
        <p:spPr bwMode="auto">
          <a:xfrm>
            <a:off x="4238625" y="6580188"/>
            <a:ext cx="4062413"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000">
                <a:solidFill>
                  <a:schemeClr val="tx1"/>
                </a:solidFill>
                <a:latin typeface="Arial" charset="0"/>
                <a:ea typeface="Arial Unicode MS" pitchFamily="34" charset="-128"/>
                <a:cs typeface="Arial Unicode MS" pitchFamily="34" charset="-128"/>
              </a:defRPr>
            </a:lvl1pPr>
            <a:lvl2pPr marL="742950" indent="-285750" eaLnBrk="0" hangingPunct="0">
              <a:defRPr sz="2000">
                <a:solidFill>
                  <a:schemeClr val="tx1"/>
                </a:solidFill>
                <a:latin typeface="Arial" charset="0"/>
                <a:ea typeface="Arial Unicode MS" pitchFamily="34" charset="-128"/>
                <a:cs typeface="Arial Unicode MS" pitchFamily="34" charset="-128"/>
              </a:defRPr>
            </a:lvl2pPr>
            <a:lvl3pPr marL="1143000" indent="-228600" eaLnBrk="0" hangingPunct="0">
              <a:defRPr sz="2000">
                <a:solidFill>
                  <a:schemeClr val="tx1"/>
                </a:solidFill>
                <a:latin typeface="Arial" charset="0"/>
                <a:ea typeface="Arial Unicode MS" pitchFamily="34" charset="-128"/>
                <a:cs typeface="Arial Unicode MS" pitchFamily="34" charset="-128"/>
              </a:defRPr>
            </a:lvl3pPr>
            <a:lvl4pPr marL="1600200" indent="-228600" eaLnBrk="0" hangingPunct="0">
              <a:defRPr sz="2000">
                <a:solidFill>
                  <a:schemeClr val="tx1"/>
                </a:solidFill>
                <a:latin typeface="Arial" charset="0"/>
                <a:ea typeface="Arial Unicode MS" pitchFamily="34" charset="-128"/>
                <a:cs typeface="Arial Unicode MS" pitchFamily="34" charset="-128"/>
              </a:defRPr>
            </a:lvl4pPr>
            <a:lvl5pPr marL="2057400" indent="-228600" eaLnBrk="0" hangingPunct="0">
              <a:defRPr sz="2000">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5000"/>
              </a:lnSpc>
              <a:spcBef>
                <a:spcPct val="0"/>
              </a:spcBef>
              <a:spcAft>
                <a:spcPct val="35000"/>
              </a:spcAft>
              <a:buClr>
                <a:schemeClr val="accent1"/>
              </a:buClr>
              <a:buChar char="•"/>
              <a:defRPr sz="2000">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5000"/>
              </a:lnSpc>
              <a:spcBef>
                <a:spcPct val="0"/>
              </a:spcBef>
              <a:spcAft>
                <a:spcPct val="35000"/>
              </a:spcAft>
              <a:buClr>
                <a:schemeClr val="accent1"/>
              </a:buClr>
              <a:buChar char="•"/>
              <a:defRPr sz="2000">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5000"/>
              </a:lnSpc>
              <a:spcBef>
                <a:spcPct val="0"/>
              </a:spcBef>
              <a:spcAft>
                <a:spcPct val="35000"/>
              </a:spcAft>
              <a:buClr>
                <a:schemeClr val="accent1"/>
              </a:buClr>
              <a:buChar char="•"/>
              <a:defRPr sz="2000">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5000"/>
              </a:lnSpc>
              <a:spcBef>
                <a:spcPct val="0"/>
              </a:spcBef>
              <a:spcAft>
                <a:spcPct val="35000"/>
              </a:spcAft>
              <a:buClr>
                <a:schemeClr val="accent1"/>
              </a:buClr>
              <a:buChar char="•"/>
              <a:defRPr sz="2000">
                <a:solidFill>
                  <a:schemeClr val="tx1"/>
                </a:solidFill>
                <a:latin typeface="Arial" charset="0"/>
                <a:ea typeface="Arial Unicode MS" pitchFamily="34" charset="-128"/>
                <a:cs typeface="Arial Unicode MS" pitchFamily="34" charset="-128"/>
              </a:defRPr>
            </a:lvl9pPr>
          </a:lstStyle>
          <a:p>
            <a:pPr algn="r" fontAlgn="base">
              <a:spcBef>
                <a:spcPct val="0"/>
              </a:spcBef>
              <a:spcAft>
                <a:spcPct val="0"/>
              </a:spcAft>
              <a:defRPr/>
            </a:pPr>
            <a:r>
              <a:rPr lang="en-US" sz="700" dirty="0" smtClean="0">
                <a:solidFill>
                  <a:srgbClr val="63666A"/>
                </a:solidFill>
              </a:rPr>
              <a:t>Confidential property of Optum. Do not distribute or reproduce without express permission from Optum.</a:t>
            </a:r>
          </a:p>
        </p:txBody>
      </p:sp>
      <p:pic>
        <p:nvPicPr>
          <p:cNvPr id="1031" name="Picture 16" descr="Optum_RGB_PPT"/>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278563"/>
            <a:ext cx="1189038"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2" descr="Optum_ColorBand-02"/>
          <p:cNvPicPr preferRelativeResize="0">
            <a:picLocks noChangeArrowheads="1"/>
          </p:cNvPicPr>
          <p:nvPr userDrawn="1"/>
        </p:nvPicPr>
        <p:blipFill>
          <a:blip r:embed="rId13">
            <a:extLst>
              <a:ext uri="{28A0092B-C50C-407E-A947-70E740481C1C}">
                <a14:useLocalDpi xmlns:a14="http://schemas.microsoft.com/office/drawing/2010/main" val="0"/>
              </a:ext>
            </a:extLst>
          </a:blip>
          <a:srcRect t="6000"/>
          <a:stretch>
            <a:fillRect/>
          </a:stretch>
        </p:blipFill>
        <p:spPr bwMode="auto">
          <a:xfrm>
            <a:off x="1484313" y="6475413"/>
            <a:ext cx="7200900" cy="4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280191"/>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200">
          <a:solidFill>
            <a:schemeClr val="tx1"/>
          </a:solidFill>
          <a:latin typeface="Arial" pitchFamily="34"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200">
          <a:solidFill>
            <a:schemeClr val="tx1"/>
          </a:solidFill>
          <a:latin typeface="Arial" pitchFamily="34"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200">
          <a:solidFill>
            <a:schemeClr val="tx1"/>
          </a:solidFill>
          <a:latin typeface="Arial" pitchFamily="34"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200">
          <a:solidFill>
            <a:schemeClr val="tx1"/>
          </a:solidFill>
          <a:latin typeface="Arial" pitchFamily="34" charset="0"/>
          <a:ea typeface="Arial Unicode MS" pitchFamily="34" charset="-128"/>
          <a:cs typeface="Arial Unicode MS" pitchFamily="34" charset="-128"/>
        </a:defRPr>
      </a:lvl5pPr>
      <a:lvl6pPr marL="457200" algn="l" rtl="0" fontAlgn="base">
        <a:lnSpc>
          <a:spcPct val="90000"/>
        </a:lnSpc>
        <a:spcBef>
          <a:spcPct val="0"/>
        </a:spcBef>
        <a:spcAft>
          <a:spcPct val="0"/>
        </a:spcAft>
        <a:defRPr sz="2200" b="1">
          <a:solidFill>
            <a:schemeClr val="tx1"/>
          </a:solidFill>
          <a:latin typeface="Arial" pitchFamily="34" charset="0"/>
          <a:ea typeface="Arial Unicode MS" pitchFamily="34" charset="-128"/>
          <a:cs typeface="Arial Unicode MS" pitchFamily="34" charset="-128"/>
        </a:defRPr>
      </a:lvl6pPr>
      <a:lvl7pPr marL="914400" algn="l" rtl="0" fontAlgn="base">
        <a:lnSpc>
          <a:spcPct val="90000"/>
        </a:lnSpc>
        <a:spcBef>
          <a:spcPct val="0"/>
        </a:spcBef>
        <a:spcAft>
          <a:spcPct val="0"/>
        </a:spcAft>
        <a:defRPr sz="2200" b="1">
          <a:solidFill>
            <a:schemeClr val="tx1"/>
          </a:solidFill>
          <a:latin typeface="Arial" pitchFamily="34"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200" b="1">
          <a:solidFill>
            <a:schemeClr val="tx1"/>
          </a:solidFill>
          <a:latin typeface="Arial" pitchFamily="34"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200" b="1">
          <a:solidFill>
            <a:schemeClr val="tx1"/>
          </a:solidFill>
          <a:latin typeface="Arial" pitchFamily="34"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50000"/>
        </a:spcBef>
        <a:spcAft>
          <a:spcPct val="0"/>
        </a:spcAft>
        <a:buClr>
          <a:schemeClr val="accent1"/>
        </a:buClr>
        <a:buChar char="•"/>
        <a:defRPr sz="1800">
          <a:solidFill>
            <a:schemeClr val="tx1"/>
          </a:solidFill>
          <a:latin typeface="+mn-lt"/>
          <a:ea typeface="+mn-ea"/>
          <a:cs typeface="+mn-cs"/>
        </a:defRPr>
      </a:lvl1pPr>
      <a:lvl2pPr marL="509588" indent="-227013" algn="l" rtl="0" eaLnBrk="0" fontAlgn="base" hangingPunct="0">
        <a:lnSpc>
          <a:spcPct val="95000"/>
        </a:lnSpc>
        <a:spcBef>
          <a:spcPct val="50000"/>
        </a:spcBef>
        <a:spcAft>
          <a:spcPct val="0"/>
        </a:spcAft>
        <a:buClr>
          <a:schemeClr val="tx1"/>
        </a:buClr>
        <a:buFont typeface="Arial" charset="0"/>
        <a:buChar char="–"/>
        <a:defRPr sz="1600">
          <a:solidFill>
            <a:schemeClr val="tx1"/>
          </a:solidFill>
          <a:latin typeface="+mn-lt"/>
          <a:ea typeface="+mn-ea"/>
          <a:cs typeface="+mn-cs"/>
        </a:defRPr>
      </a:lvl2pPr>
      <a:lvl3pPr marL="795338" indent="-171450" algn="l" rtl="0" eaLnBrk="0" fontAlgn="base" hangingPunct="0">
        <a:lnSpc>
          <a:spcPct val="95000"/>
        </a:lnSpc>
        <a:spcBef>
          <a:spcPct val="50000"/>
        </a:spcBef>
        <a:spcAft>
          <a:spcPct val="0"/>
        </a:spcAft>
        <a:buClr>
          <a:schemeClr val="accent1"/>
        </a:buClr>
        <a:buChar char="•"/>
        <a:defRPr sz="1600">
          <a:solidFill>
            <a:schemeClr val="tx1"/>
          </a:solidFill>
          <a:latin typeface="+mn-lt"/>
          <a:ea typeface="+mn-ea"/>
          <a:cs typeface="+mn-cs"/>
        </a:defRPr>
      </a:lvl3pPr>
      <a:lvl4pPr marL="1139825" indent="-230188" algn="l" rtl="0" eaLnBrk="0" fontAlgn="base" hangingPunct="0">
        <a:lnSpc>
          <a:spcPct val="95000"/>
        </a:lnSpc>
        <a:spcBef>
          <a:spcPct val="50000"/>
        </a:spcBef>
        <a:spcAft>
          <a:spcPct val="0"/>
        </a:spcAft>
        <a:buClr>
          <a:schemeClr val="tx1"/>
        </a:buClr>
        <a:buFont typeface="Arial" charset="0"/>
        <a:buChar char="–"/>
        <a:defRPr sz="1600">
          <a:solidFill>
            <a:schemeClr val="tx1"/>
          </a:solidFill>
          <a:latin typeface="+mn-lt"/>
          <a:ea typeface="+mn-ea"/>
          <a:cs typeface="+mn-cs"/>
        </a:defRPr>
      </a:lvl4pPr>
      <a:lvl5pPr marL="1420813" indent="-166688" algn="l" rtl="0" eaLnBrk="0" fontAlgn="base" hangingPunct="0">
        <a:lnSpc>
          <a:spcPct val="95000"/>
        </a:lnSpc>
        <a:spcBef>
          <a:spcPct val="50000"/>
        </a:spcBef>
        <a:spcAft>
          <a:spcPct val="0"/>
        </a:spcAft>
        <a:buClr>
          <a:schemeClr val="accent1"/>
        </a:buClr>
        <a:buChar char="•"/>
        <a:defRPr sz="1600">
          <a:solidFill>
            <a:schemeClr val="tx1"/>
          </a:solidFill>
          <a:latin typeface="+mn-lt"/>
          <a:ea typeface="+mn-ea"/>
          <a:cs typeface="+mn-cs"/>
        </a:defRPr>
      </a:lvl5pPr>
      <a:lvl6pPr marL="1878013" indent="-166688" algn="l" rtl="0" fontAlgn="base">
        <a:lnSpc>
          <a:spcPct val="95000"/>
        </a:lnSpc>
        <a:spcBef>
          <a:spcPct val="50000"/>
        </a:spcBef>
        <a:spcAft>
          <a:spcPct val="0"/>
        </a:spcAft>
        <a:buClr>
          <a:schemeClr val="accent1"/>
        </a:buClr>
        <a:buChar char="•"/>
        <a:defRPr sz="1600">
          <a:solidFill>
            <a:schemeClr val="tx1"/>
          </a:solidFill>
          <a:latin typeface="+mn-lt"/>
          <a:ea typeface="+mn-ea"/>
          <a:cs typeface="+mn-cs"/>
        </a:defRPr>
      </a:lvl6pPr>
      <a:lvl7pPr marL="2335213" indent="-166688" algn="l" rtl="0" fontAlgn="base">
        <a:lnSpc>
          <a:spcPct val="95000"/>
        </a:lnSpc>
        <a:spcBef>
          <a:spcPct val="50000"/>
        </a:spcBef>
        <a:spcAft>
          <a:spcPct val="0"/>
        </a:spcAft>
        <a:buClr>
          <a:schemeClr val="accent1"/>
        </a:buClr>
        <a:buChar char="•"/>
        <a:defRPr sz="1600">
          <a:solidFill>
            <a:schemeClr val="tx1"/>
          </a:solidFill>
          <a:latin typeface="+mn-lt"/>
          <a:ea typeface="+mn-ea"/>
          <a:cs typeface="+mn-cs"/>
        </a:defRPr>
      </a:lvl7pPr>
      <a:lvl8pPr marL="2792413" indent="-166688" algn="l" rtl="0" fontAlgn="base">
        <a:lnSpc>
          <a:spcPct val="95000"/>
        </a:lnSpc>
        <a:spcBef>
          <a:spcPct val="50000"/>
        </a:spcBef>
        <a:spcAft>
          <a:spcPct val="0"/>
        </a:spcAft>
        <a:buClr>
          <a:schemeClr val="accent1"/>
        </a:buClr>
        <a:buChar char="•"/>
        <a:defRPr sz="1600">
          <a:solidFill>
            <a:schemeClr val="tx1"/>
          </a:solidFill>
          <a:latin typeface="+mn-lt"/>
          <a:ea typeface="+mn-ea"/>
          <a:cs typeface="+mn-cs"/>
        </a:defRPr>
      </a:lvl8pPr>
      <a:lvl9pPr marL="3249613" indent="-166688" algn="l" rtl="0" fontAlgn="base">
        <a:lnSpc>
          <a:spcPct val="95000"/>
        </a:lnSpc>
        <a:spcBef>
          <a:spcPct val="50000"/>
        </a:spcBef>
        <a:spcAft>
          <a:spcPct val="0"/>
        </a:spcAft>
        <a:buClr>
          <a:schemeClr val="accent1"/>
        </a:buClr>
        <a:buChar char="•"/>
        <a:defRPr sz="16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5613" y="152400"/>
            <a:ext cx="8226425" cy="611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960438"/>
            <a:ext cx="8228013" cy="5210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8382000" y="6580188"/>
            <a:ext cx="304800" cy="152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r" eaLnBrk="0" hangingPunct="0">
              <a:defRPr sz="900"/>
            </a:lvl1pPr>
          </a:lstStyle>
          <a:p>
            <a:pPr fontAlgn="base">
              <a:spcBef>
                <a:spcPct val="0"/>
              </a:spcBef>
              <a:spcAft>
                <a:spcPct val="0"/>
              </a:spcAft>
            </a:pPr>
            <a:fld id="{BE906303-0C37-4C4A-BB23-37088099C2EC}" type="slidenum">
              <a:rPr lang="en-US">
                <a:solidFill>
                  <a:srgbClr val="63666A"/>
                </a:solidFill>
              </a:rPr>
              <a:pPr fontAlgn="base">
                <a:spcBef>
                  <a:spcPct val="0"/>
                </a:spcBef>
                <a:spcAft>
                  <a:spcPct val="0"/>
                </a:spcAft>
              </a:pPr>
              <a:t>‹#›</a:t>
            </a:fld>
            <a:endParaRPr lang="en-US" dirty="0">
              <a:solidFill>
                <a:srgbClr val="63666A"/>
              </a:solidFill>
            </a:endParaRPr>
          </a:p>
        </p:txBody>
      </p:sp>
      <p:sp>
        <p:nvSpPr>
          <p:cNvPr id="1033" name="Line 9"/>
          <p:cNvSpPr>
            <a:spLocks noChangeShapeType="1"/>
          </p:cNvSpPr>
          <p:nvPr userDrawn="1"/>
        </p:nvSpPr>
        <p:spPr bwMode="auto">
          <a:xfrm>
            <a:off x="457200" y="838200"/>
            <a:ext cx="8229600" cy="0"/>
          </a:xfrm>
          <a:prstGeom prst="line">
            <a:avLst/>
          </a:prstGeom>
          <a:noFill/>
          <a:ln w="12700">
            <a:solidFill>
              <a:schemeClr val="accent1"/>
            </a:solidFill>
            <a:round/>
            <a:headEnd/>
            <a:tailEnd/>
          </a:ln>
        </p:spPr>
        <p:txBody>
          <a:bodyPr wrap="none" anchor="ctr"/>
          <a:lstStyle/>
          <a:p>
            <a:pPr fontAlgn="base">
              <a:lnSpc>
                <a:spcPct val="95000"/>
              </a:lnSpc>
              <a:spcBef>
                <a:spcPct val="0"/>
              </a:spcBef>
              <a:spcAft>
                <a:spcPct val="35000"/>
              </a:spcAft>
              <a:buClr>
                <a:srgbClr val="D45D00"/>
              </a:buClr>
              <a:buFontTx/>
              <a:buChar char="•"/>
              <a:defRPr/>
            </a:pPr>
            <a:endParaRPr lang="en-US" sz="2000" dirty="0">
              <a:solidFill>
                <a:srgbClr val="63666A"/>
              </a:solidFill>
            </a:endParaRPr>
          </a:p>
        </p:txBody>
      </p:sp>
      <p:pic>
        <p:nvPicPr>
          <p:cNvPr id="1031" name="Picture 16" descr="Optum_RGB_PPT"/>
          <p:cNvPicPr>
            <a:picLocks noChangeAspect="1" noChangeArrowheads="1"/>
          </p:cNvPicPr>
          <p:nvPr userDrawn="1"/>
        </p:nvPicPr>
        <p:blipFill>
          <a:blip r:embed="rId16" cstate="print"/>
          <a:srcRect/>
          <a:stretch>
            <a:fillRect/>
          </a:stretch>
        </p:blipFill>
        <p:spPr bwMode="auto">
          <a:xfrm>
            <a:off x="152400" y="6278563"/>
            <a:ext cx="1189038" cy="373062"/>
          </a:xfrm>
          <a:prstGeom prst="rect">
            <a:avLst/>
          </a:prstGeom>
          <a:noFill/>
          <a:ln w="9525">
            <a:noFill/>
            <a:miter lim="800000"/>
            <a:headEnd/>
            <a:tailEnd/>
          </a:ln>
        </p:spPr>
      </p:pic>
      <p:pic>
        <p:nvPicPr>
          <p:cNvPr id="1032" name="Picture 12" descr="Optum_ColorBand-02"/>
          <p:cNvPicPr preferRelativeResize="0">
            <a:picLocks noChangeArrowheads="1"/>
          </p:cNvPicPr>
          <p:nvPr userDrawn="1"/>
        </p:nvPicPr>
        <p:blipFill>
          <a:blip r:embed="rId17" cstate="print"/>
          <a:srcRect t="6000"/>
          <a:stretch>
            <a:fillRect/>
          </a:stretch>
        </p:blipFill>
        <p:spPr bwMode="auto">
          <a:xfrm>
            <a:off x="1484313" y="6475413"/>
            <a:ext cx="7200900" cy="46037"/>
          </a:xfrm>
          <a:prstGeom prst="rect">
            <a:avLst/>
          </a:prstGeom>
          <a:noFill/>
          <a:ln w="9525">
            <a:noFill/>
            <a:miter lim="800000"/>
            <a:headEnd/>
            <a:tailEnd/>
          </a:ln>
        </p:spPr>
      </p:pic>
    </p:spTree>
    <p:extLst>
      <p:ext uri="{BB962C8B-B14F-4D97-AF65-F5344CB8AC3E}">
        <p14:creationId xmlns:p14="http://schemas.microsoft.com/office/powerpoint/2010/main" val="2934088403"/>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Lst>
  <p:transition>
    <p:fade/>
  </p:transition>
  <p:hf hdr="0" ftr="0" dt="0"/>
  <p:txStyles>
    <p:titleStyle>
      <a:lvl1pPr algn="l" rtl="0" eaLnBrk="0" fontAlgn="base" hangingPunct="0">
        <a:lnSpc>
          <a:spcPct val="90000"/>
        </a:lnSpc>
        <a:spcBef>
          <a:spcPct val="0"/>
        </a:spcBef>
        <a:spcAft>
          <a:spcPct val="0"/>
        </a:spcAft>
        <a:defRPr sz="2400" b="1">
          <a:solidFill>
            <a:schemeClr val="tx1"/>
          </a:solidFill>
          <a:latin typeface="+mj-lt"/>
          <a:ea typeface="+mj-ea"/>
          <a:cs typeface="+mj-cs"/>
        </a:defRPr>
      </a:lvl1pPr>
      <a:lvl2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2pPr>
      <a:lvl3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3pPr>
      <a:lvl4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4pPr>
      <a:lvl5pPr algn="l" rtl="0" eaLnBrk="0" fontAlgn="base" hangingPunct="0">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5pPr>
      <a:lvl6pPr marL="4572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6pPr>
      <a:lvl7pPr marL="9144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7pPr>
      <a:lvl8pPr marL="13716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8pPr>
      <a:lvl9pPr marL="1828800" algn="l" rtl="0" fontAlgn="base">
        <a:lnSpc>
          <a:spcPct val="90000"/>
        </a:lnSpc>
        <a:spcBef>
          <a:spcPct val="0"/>
        </a:spcBef>
        <a:spcAft>
          <a:spcPct val="0"/>
        </a:spcAft>
        <a:defRPr sz="2400" b="1">
          <a:solidFill>
            <a:schemeClr val="tx1"/>
          </a:solidFill>
          <a:latin typeface="Arial" charset="0"/>
          <a:ea typeface="Arial Unicode MS" pitchFamily="34" charset="-128"/>
          <a:cs typeface="Arial Unicode MS" pitchFamily="34" charset="-128"/>
        </a:defRPr>
      </a:lvl9pPr>
    </p:titleStyle>
    <p:body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mailto:Suniti.ponkshe@optum.com"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4" descr="http://2.bp.blogspot.com/-_2WX8ekrtEE/TcppFirJtHI/AAAAAAAABxU/7ECt1opKPCQ/s1600/think_visionary_second.png"/>
          <p:cNvPicPr>
            <a:picLocks noChangeAspect="1" noChangeArrowheads="1"/>
          </p:cNvPicPr>
          <p:nvPr/>
        </p:nvPicPr>
        <p:blipFill rotWithShape="1">
          <a:blip r:embed="rId3">
            <a:extLst>
              <a:ext uri="{28A0092B-C50C-407E-A947-70E740481C1C}">
                <a14:useLocalDpi xmlns:a14="http://schemas.microsoft.com/office/drawing/2010/main" val="0"/>
              </a:ext>
            </a:extLst>
          </a:blip>
          <a:srcRect l="2745" t="128" r="15069" b="3822"/>
          <a:stretch/>
        </p:blipFill>
        <p:spPr bwMode="auto">
          <a:xfrm>
            <a:off x="537480" y="1475117"/>
            <a:ext cx="8017915" cy="404427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752753" y="318977"/>
            <a:ext cx="2445489" cy="978195"/>
          </a:xfrm>
          <a:prstGeom prst="rect">
            <a:avLst/>
          </a:prstGeom>
          <a:noFill/>
        </p:spPr>
        <p:txBody>
          <a:bodyPr wrap="square" lIns="0" tIns="0" rIns="0" bIns="0" rtlCol="0">
            <a:noAutofit/>
          </a:bodyPr>
          <a:lstStyle/>
          <a:p>
            <a:endParaRPr lang="en-US" dirty="0" smtClean="0">
              <a:latin typeface="Arial" pitchFamily="34" charset="0"/>
              <a:cs typeface="Arial" pitchFamily="34" charset="0"/>
            </a:endParaRPr>
          </a:p>
        </p:txBody>
      </p:sp>
      <p:sp>
        <p:nvSpPr>
          <p:cNvPr id="9" name="Title 4"/>
          <p:cNvSpPr txBox="1">
            <a:spLocks/>
          </p:cNvSpPr>
          <p:nvPr/>
        </p:nvSpPr>
        <p:spPr>
          <a:xfrm>
            <a:off x="863601" y="3286858"/>
            <a:ext cx="7691795" cy="1223319"/>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0" kern="1200">
                <a:solidFill>
                  <a:schemeClr val="bg1">
                    <a:lumMod val="50000"/>
                  </a:schemeClr>
                </a:solidFill>
                <a:latin typeface="Arial" pitchFamily="34" charset="0"/>
                <a:ea typeface="+mj-ea"/>
                <a:cs typeface="Arial" pitchFamily="34" charset="0"/>
              </a:defRPr>
            </a:lvl1pPr>
          </a:lstStyle>
          <a:p>
            <a:endParaRPr lang="en-US" dirty="0">
              <a:solidFill>
                <a:schemeClr val="bg1"/>
              </a:solidFill>
            </a:endParaRPr>
          </a:p>
        </p:txBody>
      </p:sp>
      <p:sp>
        <p:nvSpPr>
          <p:cNvPr id="11" name="Subtitle 5"/>
          <p:cNvSpPr>
            <a:spLocks noGrp="1"/>
          </p:cNvSpPr>
          <p:nvPr>
            <p:ph type="subTitle" idx="4294967295"/>
          </p:nvPr>
        </p:nvSpPr>
        <p:spPr>
          <a:xfrm>
            <a:off x="2089298" y="4139069"/>
            <a:ext cx="3886200" cy="371108"/>
          </a:xfrm>
        </p:spPr>
        <p:txBody>
          <a:bodyPr/>
          <a:lstStyle/>
          <a:p>
            <a:pPr marL="0" indent="0">
              <a:buNone/>
            </a:pPr>
            <a:r>
              <a:rPr lang="en-US" smtClean="0">
                <a:solidFill>
                  <a:schemeClr val="bg1"/>
                </a:solidFill>
              </a:rPr>
              <a:t>March </a:t>
            </a:r>
            <a:r>
              <a:rPr lang="en-US" dirty="0" smtClean="0">
                <a:solidFill>
                  <a:schemeClr val="bg1"/>
                </a:solidFill>
              </a:rPr>
              <a:t>2016</a:t>
            </a:r>
            <a:endParaRPr lang="en-US" dirty="0">
              <a:solidFill>
                <a:schemeClr val="bg1"/>
              </a:solidFill>
            </a:endParaRPr>
          </a:p>
        </p:txBody>
      </p:sp>
      <p:sp>
        <p:nvSpPr>
          <p:cNvPr id="10" name="Title 4"/>
          <p:cNvSpPr txBox="1">
            <a:spLocks/>
          </p:cNvSpPr>
          <p:nvPr/>
        </p:nvSpPr>
        <p:spPr>
          <a:xfrm>
            <a:off x="2054744" y="3600438"/>
            <a:ext cx="6407772" cy="596157"/>
          </a:xfrm>
          <a:prstGeom prst="rect">
            <a:avLst/>
          </a:prstGeom>
        </p:spPr>
        <p:txBody>
          <a:bodyPr vert="horz" lIns="0" tIns="0" rIns="0" bIns="0" rtlCol="0" anchor="ctr" anchorCtr="0">
            <a:noAutofit/>
          </a:bodyPr>
          <a:lstStyle>
            <a:lvl1pPr algn="l" defTabSz="914400" rtl="0" eaLnBrk="1" latinLnBrk="0" hangingPunct="1">
              <a:lnSpc>
                <a:spcPct val="90000"/>
              </a:lnSpc>
              <a:spcBef>
                <a:spcPct val="0"/>
              </a:spcBef>
              <a:buNone/>
              <a:defRPr sz="3200" b="0" kern="1200">
                <a:solidFill>
                  <a:schemeClr val="bg1">
                    <a:lumMod val="50000"/>
                  </a:schemeClr>
                </a:solidFill>
                <a:latin typeface="Arial" pitchFamily="34" charset="0"/>
                <a:ea typeface="+mj-ea"/>
                <a:cs typeface="Arial" pitchFamily="34" charset="0"/>
              </a:defRPr>
            </a:lvl1pPr>
          </a:lstStyle>
          <a:p>
            <a:pPr>
              <a:defRPr/>
            </a:pPr>
            <a:r>
              <a:rPr lang="en-US" sz="2400" dirty="0" smtClean="0">
                <a:solidFill>
                  <a:schemeClr val="bg1"/>
                </a:solidFill>
              </a:rPr>
              <a:t>Taking Value-based Care from Theory to Action</a:t>
            </a:r>
            <a:endParaRPr lang="en-US" altLang="en-US" sz="2400" dirty="0">
              <a:solidFill>
                <a:schemeClr val="bg1"/>
              </a:solidFill>
              <a:latin typeface="Arial" charset="0"/>
              <a:cs typeface="Arial" charset="0"/>
            </a:endParaRPr>
          </a:p>
        </p:txBody>
      </p:sp>
    </p:spTree>
    <p:extLst>
      <p:ext uri="{BB962C8B-B14F-4D97-AF65-F5344CB8AC3E}">
        <p14:creationId xmlns:p14="http://schemas.microsoft.com/office/powerpoint/2010/main" val="212234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77516"/>
            <a:ext cx="8229600" cy="502896"/>
          </a:xfrm>
        </p:spPr>
        <p:txBody>
          <a:bodyPr/>
          <a:lstStyle/>
          <a:p>
            <a:r>
              <a:rPr lang="en-US" dirty="0"/>
              <a:t>Market momentum toward value-based </a:t>
            </a:r>
            <a:r>
              <a:rPr lang="en-US" dirty="0" smtClean="0"/>
              <a:t>care…Are you ready?</a:t>
            </a:r>
            <a:endParaRPr lang="en-US" dirty="0"/>
          </a:p>
        </p:txBody>
      </p:sp>
      <p:sp>
        <p:nvSpPr>
          <p:cNvPr id="28" name="Oval 27"/>
          <p:cNvSpPr/>
          <p:nvPr/>
        </p:nvSpPr>
        <p:spPr>
          <a:xfrm>
            <a:off x="5573493" y="1244067"/>
            <a:ext cx="361515" cy="3519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D45D00"/>
              </a:buClr>
            </a:pPr>
            <a:endParaRPr lang="en-US" dirty="0">
              <a:solidFill>
                <a:srgbClr val="FFFFFF"/>
              </a:solidFill>
            </a:endParaRPr>
          </a:p>
        </p:txBody>
      </p:sp>
      <p:sp>
        <p:nvSpPr>
          <p:cNvPr id="35" name="Rectangle 34"/>
          <p:cNvSpPr/>
          <p:nvPr/>
        </p:nvSpPr>
        <p:spPr>
          <a:xfrm>
            <a:off x="455315" y="1244067"/>
            <a:ext cx="8222387" cy="1652205"/>
          </a:xfrm>
          <a:prstGeom prst="rect">
            <a:avLst/>
          </a:prstGeom>
          <a:solidFill>
            <a:schemeClr val="accent1"/>
          </a:solidFill>
          <a:ln w="19050">
            <a:noFill/>
            <a:miter lim="800000"/>
          </a:ln>
          <a:effectLst/>
        </p:spPr>
        <p:txBody>
          <a:bodyPr wrap="square" lIns="0" tIns="0" rIns="0" bIns="0" anchor="t" anchorCtr="0">
            <a:noAutofit/>
          </a:bodyPr>
          <a:lstStyle/>
          <a:p>
            <a:pPr algn="ctr">
              <a:lnSpc>
                <a:spcPct val="95000"/>
              </a:lnSpc>
            </a:pPr>
            <a:r>
              <a:rPr lang="en-US" sz="2400" dirty="0" smtClean="0">
                <a:solidFill>
                  <a:prstClr val="white"/>
                </a:solidFill>
              </a:rPr>
              <a:t>The Value Based </a:t>
            </a:r>
            <a:r>
              <a:rPr lang="en-US" sz="2400" smtClean="0">
                <a:solidFill>
                  <a:prstClr val="white"/>
                </a:solidFill>
              </a:rPr>
              <a:t>Care revolution </a:t>
            </a:r>
            <a:r>
              <a:rPr lang="en-US" sz="2400" dirty="0" smtClean="0">
                <a:solidFill>
                  <a:prstClr val="white"/>
                </a:solidFill>
              </a:rPr>
              <a:t>is not only here, but adoption is being aggressively driven on multiple fronts…</a:t>
            </a:r>
            <a:endParaRPr lang="en-US" sz="2400" dirty="0">
              <a:solidFill>
                <a:prstClr val="white"/>
              </a:solidFill>
            </a:endParaRPr>
          </a:p>
        </p:txBody>
      </p:sp>
      <p:sp>
        <p:nvSpPr>
          <p:cNvPr id="5" name="Oval 4"/>
          <p:cNvSpPr/>
          <p:nvPr/>
        </p:nvSpPr>
        <p:spPr>
          <a:xfrm>
            <a:off x="1141568" y="2357260"/>
            <a:ext cx="1497824" cy="1497824"/>
          </a:xfrm>
          <a:prstGeom prst="ellipse">
            <a:avLst/>
          </a:prstGeom>
          <a:solidFill>
            <a:schemeClr val="bg1"/>
          </a:solidFill>
          <a:ln>
            <a:noFill/>
          </a:ln>
          <a:effectLst>
            <a:outerShdw blurRad="127000" dist="25400" dir="5400000" algn="ctr"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endParaRPr lang="en-US" sz="1600" dirty="0"/>
          </a:p>
        </p:txBody>
      </p:sp>
      <p:sp>
        <p:nvSpPr>
          <p:cNvPr id="23" name="Oval 22"/>
          <p:cNvSpPr/>
          <p:nvPr/>
        </p:nvSpPr>
        <p:spPr>
          <a:xfrm>
            <a:off x="3823166" y="2357260"/>
            <a:ext cx="1497824" cy="1497824"/>
          </a:xfrm>
          <a:prstGeom prst="ellipse">
            <a:avLst/>
          </a:prstGeom>
          <a:solidFill>
            <a:schemeClr val="bg1"/>
          </a:solidFill>
          <a:ln>
            <a:noFill/>
          </a:ln>
          <a:effectLst>
            <a:outerShdw blurRad="127000" dist="25400" dir="5400000" algn="ctr"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endParaRPr lang="en-US" sz="1600" dirty="0"/>
          </a:p>
        </p:txBody>
      </p:sp>
      <p:sp>
        <p:nvSpPr>
          <p:cNvPr id="25" name="Oval 24"/>
          <p:cNvSpPr/>
          <p:nvPr/>
        </p:nvSpPr>
        <p:spPr>
          <a:xfrm>
            <a:off x="6504764" y="2357260"/>
            <a:ext cx="1497824" cy="1497824"/>
          </a:xfrm>
          <a:prstGeom prst="ellipse">
            <a:avLst/>
          </a:prstGeom>
          <a:solidFill>
            <a:schemeClr val="bg1"/>
          </a:solidFill>
          <a:ln>
            <a:noFill/>
          </a:ln>
          <a:effectLst>
            <a:outerShdw blurRad="127000" dist="25400" dir="5400000" algn="ctr"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endParaRPr lang="en-US" sz="1600" dirty="0"/>
          </a:p>
        </p:txBody>
      </p:sp>
      <p:sp>
        <p:nvSpPr>
          <p:cNvPr id="7" name="TextBox 6"/>
          <p:cNvSpPr txBox="1"/>
          <p:nvPr/>
        </p:nvSpPr>
        <p:spPr>
          <a:xfrm>
            <a:off x="792818" y="3940555"/>
            <a:ext cx="2195323" cy="350874"/>
          </a:xfrm>
          <a:prstGeom prst="rect">
            <a:avLst/>
          </a:prstGeom>
          <a:noFill/>
        </p:spPr>
        <p:txBody>
          <a:bodyPr wrap="none" lIns="0" tIns="0" rIns="0" bIns="0" rtlCol="0">
            <a:noAutofit/>
          </a:bodyPr>
          <a:lstStyle/>
          <a:p>
            <a:pPr algn="ctr"/>
            <a:r>
              <a:rPr lang="en-US" sz="2000" dirty="0" smtClean="0">
                <a:latin typeface="Arial" pitchFamily="34" charset="0"/>
                <a:cs typeface="Arial" pitchFamily="34" charset="0"/>
              </a:rPr>
              <a:t>Regulatory</a:t>
            </a:r>
          </a:p>
        </p:txBody>
      </p:sp>
      <p:sp>
        <p:nvSpPr>
          <p:cNvPr id="27" name="TextBox 26"/>
          <p:cNvSpPr txBox="1"/>
          <p:nvPr/>
        </p:nvSpPr>
        <p:spPr>
          <a:xfrm>
            <a:off x="3442358" y="3940555"/>
            <a:ext cx="2195323" cy="350874"/>
          </a:xfrm>
          <a:prstGeom prst="rect">
            <a:avLst/>
          </a:prstGeom>
          <a:noFill/>
        </p:spPr>
        <p:txBody>
          <a:bodyPr wrap="none" lIns="0" tIns="0" rIns="0" bIns="0" rtlCol="0">
            <a:noAutofit/>
          </a:bodyPr>
          <a:lstStyle/>
          <a:p>
            <a:pPr algn="ctr"/>
            <a:r>
              <a:rPr lang="en-US" sz="2000" dirty="0" smtClean="0">
                <a:latin typeface="Arial" pitchFamily="34" charset="0"/>
                <a:cs typeface="Arial" pitchFamily="34" charset="0"/>
              </a:rPr>
              <a:t>Payer</a:t>
            </a:r>
          </a:p>
        </p:txBody>
      </p:sp>
      <p:sp>
        <p:nvSpPr>
          <p:cNvPr id="29" name="TextBox 28"/>
          <p:cNvSpPr txBox="1"/>
          <p:nvPr/>
        </p:nvSpPr>
        <p:spPr>
          <a:xfrm>
            <a:off x="6156014" y="3940555"/>
            <a:ext cx="2195323" cy="350874"/>
          </a:xfrm>
          <a:prstGeom prst="rect">
            <a:avLst/>
          </a:prstGeom>
          <a:noFill/>
        </p:spPr>
        <p:txBody>
          <a:bodyPr wrap="none" lIns="0" tIns="0" rIns="0" bIns="0" rtlCol="0">
            <a:noAutofit/>
          </a:bodyPr>
          <a:lstStyle/>
          <a:p>
            <a:pPr algn="ctr"/>
            <a:r>
              <a:rPr lang="en-US" sz="2000" dirty="0" smtClean="0">
                <a:latin typeface="Arial" pitchFamily="34" charset="0"/>
                <a:cs typeface="Arial" pitchFamily="34" charset="0"/>
              </a:rPr>
              <a:t>Provider</a:t>
            </a:r>
          </a:p>
        </p:txBody>
      </p:sp>
      <p:pic>
        <p:nvPicPr>
          <p:cNvPr id="1028" name="Picture 4" descr="C:\Users\ckrame6\Desktop\FEB 2016\0_2015 icons\0_NEW_2015 icons\Misc - regulatory icons\Regulatory__Demands_icon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2771" y="2520362"/>
            <a:ext cx="1171619" cy="1171619"/>
          </a:xfrm>
          <a:prstGeom prst="rect">
            <a:avLst/>
          </a:prstGeom>
          <a:noFill/>
          <a:extLst>
            <a:ext uri="{909E8E84-426E-40DD-AFC4-6F175D3DCCD1}">
              <a14:hiddenFill xmlns:a14="http://schemas.microsoft.com/office/drawing/2010/main">
                <a:solidFill>
                  <a:srgbClr val="FFFFFF"/>
                </a:solidFill>
              </a14:hiddenFill>
            </a:ext>
          </a:extLst>
        </p:spPr>
      </p:pic>
      <p:sp>
        <p:nvSpPr>
          <p:cNvPr id="12" name="Freeform 11"/>
          <p:cNvSpPr>
            <a:spLocks/>
          </p:cNvSpPr>
          <p:nvPr/>
        </p:nvSpPr>
        <p:spPr bwMode="auto">
          <a:xfrm>
            <a:off x="4479925" y="3170910"/>
            <a:ext cx="280987" cy="134938"/>
          </a:xfrm>
          <a:custGeom>
            <a:avLst/>
            <a:gdLst>
              <a:gd name="T0" fmla="*/ 145 w 177"/>
              <a:gd name="T1" fmla="*/ 18 h 85"/>
              <a:gd name="T2" fmla="*/ 1 w 177"/>
              <a:gd name="T3" fmla="*/ 19 h 85"/>
              <a:gd name="T4" fmla="*/ 0 w 177"/>
              <a:gd name="T5" fmla="*/ 85 h 85"/>
              <a:gd name="T6" fmla="*/ 128 w 177"/>
              <a:gd name="T7" fmla="*/ 85 h 85"/>
              <a:gd name="T8" fmla="*/ 154 w 177"/>
              <a:gd name="T9" fmla="*/ 0 h 85"/>
              <a:gd name="T10" fmla="*/ 177 w 177"/>
              <a:gd name="T11" fmla="*/ 0 h 85"/>
            </a:gdLst>
            <a:ahLst/>
            <a:cxnLst>
              <a:cxn ang="0">
                <a:pos x="T0" y="T1"/>
              </a:cxn>
              <a:cxn ang="0">
                <a:pos x="T2" y="T3"/>
              </a:cxn>
              <a:cxn ang="0">
                <a:pos x="T4" y="T5"/>
              </a:cxn>
              <a:cxn ang="0">
                <a:pos x="T6" y="T7"/>
              </a:cxn>
              <a:cxn ang="0">
                <a:pos x="T8" y="T9"/>
              </a:cxn>
              <a:cxn ang="0">
                <a:pos x="T10" y="T11"/>
              </a:cxn>
            </a:cxnLst>
            <a:rect l="0" t="0" r="r" b="b"/>
            <a:pathLst>
              <a:path w="177" h="85">
                <a:moveTo>
                  <a:pt x="145" y="18"/>
                </a:moveTo>
                <a:lnTo>
                  <a:pt x="1" y="19"/>
                </a:lnTo>
                <a:lnTo>
                  <a:pt x="0" y="85"/>
                </a:lnTo>
                <a:lnTo>
                  <a:pt x="128" y="85"/>
                </a:lnTo>
                <a:lnTo>
                  <a:pt x="154" y="0"/>
                </a:lnTo>
                <a:lnTo>
                  <a:pt x="177" y="0"/>
                </a:lnTo>
              </a:path>
            </a:pathLst>
          </a:custGeom>
          <a:noFill/>
          <a:ln w="30163" cap="rnd">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2"/>
          <p:cNvSpPr>
            <a:spLocks/>
          </p:cNvSpPr>
          <p:nvPr/>
        </p:nvSpPr>
        <p:spPr bwMode="auto">
          <a:xfrm>
            <a:off x="4465638" y="3307435"/>
            <a:ext cx="217487" cy="69850"/>
          </a:xfrm>
          <a:custGeom>
            <a:avLst/>
            <a:gdLst>
              <a:gd name="T0" fmla="*/ 0 w 137"/>
              <a:gd name="T1" fmla="*/ 44 h 44"/>
              <a:gd name="T2" fmla="*/ 124 w 137"/>
              <a:gd name="T3" fmla="*/ 44 h 44"/>
              <a:gd name="T4" fmla="*/ 137 w 137"/>
              <a:gd name="T5" fmla="*/ 0 h 44"/>
            </a:gdLst>
            <a:ahLst/>
            <a:cxnLst>
              <a:cxn ang="0">
                <a:pos x="T0" y="T1"/>
              </a:cxn>
              <a:cxn ang="0">
                <a:pos x="T2" y="T3"/>
              </a:cxn>
              <a:cxn ang="0">
                <a:pos x="T4" y="T5"/>
              </a:cxn>
            </a:cxnLst>
            <a:rect l="0" t="0" r="r" b="b"/>
            <a:pathLst>
              <a:path w="137" h="44">
                <a:moveTo>
                  <a:pt x="0" y="44"/>
                </a:moveTo>
                <a:lnTo>
                  <a:pt x="124" y="44"/>
                </a:lnTo>
                <a:lnTo>
                  <a:pt x="137" y="0"/>
                </a:lnTo>
              </a:path>
            </a:pathLst>
          </a:custGeom>
          <a:noFill/>
          <a:ln w="30163"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Oval 13"/>
          <p:cNvSpPr>
            <a:spLocks noChangeArrowheads="1"/>
          </p:cNvSpPr>
          <p:nvPr/>
        </p:nvSpPr>
        <p:spPr bwMode="auto">
          <a:xfrm>
            <a:off x="4478338" y="3418560"/>
            <a:ext cx="28575" cy="285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Oval 14"/>
          <p:cNvSpPr>
            <a:spLocks noChangeArrowheads="1"/>
          </p:cNvSpPr>
          <p:nvPr/>
        </p:nvSpPr>
        <p:spPr bwMode="auto">
          <a:xfrm>
            <a:off x="4478338" y="3418560"/>
            <a:ext cx="28575" cy="28575"/>
          </a:xfrm>
          <a:prstGeom prst="ellipse">
            <a:avLst/>
          </a:prstGeom>
          <a:noFill/>
          <a:ln w="23813"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Oval 15"/>
          <p:cNvSpPr>
            <a:spLocks noChangeArrowheads="1"/>
          </p:cNvSpPr>
          <p:nvPr/>
        </p:nvSpPr>
        <p:spPr bwMode="auto">
          <a:xfrm>
            <a:off x="4629150" y="3418560"/>
            <a:ext cx="28575" cy="285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Oval 16"/>
          <p:cNvSpPr>
            <a:spLocks noChangeArrowheads="1"/>
          </p:cNvSpPr>
          <p:nvPr/>
        </p:nvSpPr>
        <p:spPr bwMode="auto">
          <a:xfrm>
            <a:off x="4629150" y="3418560"/>
            <a:ext cx="28575" cy="28575"/>
          </a:xfrm>
          <a:prstGeom prst="ellipse">
            <a:avLst/>
          </a:prstGeom>
          <a:noFill/>
          <a:ln w="23813"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nvGrpSpPr>
          <p:cNvPr id="31" name="Group 30"/>
          <p:cNvGrpSpPr/>
          <p:nvPr/>
        </p:nvGrpSpPr>
        <p:grpSpPr>
          <a:xfrm>
            <a:off x="4324975" y="2703334"/>
            <a:ext cx="488640" cy="699190"/>
            <a:chOff x="6921500" y="2771776"/>
            <a:chExt cx="319087" cy="479425"/>
          </a:xfrm>
        </p:grpSpPr>
        <p:sp>
          <p:nvSpPr>
            <p:cNvPr id="32" name="Freeform 19"/>
            <p:cNvSpPr>
              <a:spLocks/>
            </p:cNvSpPr>
            <p:nvPr/>
          </p:nvSpPr>
          <p:spPr bwMode="auto">
            <a:xfrm>
              <a:off x="6921500" y="3014663"/>
              <a:ext cx="319087" cy="236538"/>
            </a:xfrm>
            <a:custGeom>
              <a:avLst/>
              <a:gdLst>
                <a:gd name="T0" fmla="*/ 136 w 195"/>
                <a:gd name="T1" fmla="*/ 0 h 145"/>
                <a:gd name="T2" fmla="*/ 59 w 195"/>
                <a:gd name="T3" fmla="*/ 0 h 145"/>
                <a:gd name="T4" fmla="*/ 0 w 195"/>
                <a:gd name="T5" fmla="*/ 46 h 145"/>
                <a:gd name="T6" fmla="*/ 0 w 195"/>
                <a:gd name="T7" fmla="*/ 145 h 145"/>
                <a:gd name="T8" fmla="*/ 59 w 195"/>
                <a:gd name="T9" fmla="*/ 145 h 145"/>
                <a:gd name="T10" fmla="*/ 136 w 195"/>
                <a:gd name="T11" fmla="*/ 145 h 145"/>
                <a:gd name="T12" fmla="*/ 195 w 195"/>
                <a:gd name="T13" fmla="*/ 145 h 145"/>
                <a:gd name="T14" fmla="*/ 195 w 195"/>
                <a:gd name="T15" fmla="*/ 99 h 145"/>
                <a:gd name="T16" fmla="*/ 195 w 195"/>
                <a:gd name="T17" fmla="*/ 47 h 145"/>
                <a:gd name="T18" fmla="*/ 136 w 195"/>
                <a:gd name="T19"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5" h="145">
                  <a:moveTo>
                    <a:pt x="136" y="0"/>
                  </a:moveTo>
                  <a:cubicBezTo>
                    <a:pt x="59" y="0"/>
                    <a:pt x="59" y="0"/>
                    <a:pt x="59" y="0"/>
                  </a:cubicBezTo>
                  <a:cubicBezTo>
                    <a:pt x="59" y="0"/>
                    <a:pt x="0" y="0"/>
                    <a:pt x="0" y="46"/>
                  </a:cubicBezTo>
                  <a:cubicBezTo>
                    <a:pt x="0" y="145"/>
                    <a:pt x="0" y="145"/>
                    <a:pt x="0" y="145"/>
                  </a:cubicBezTo>
                  <a:cubicBezTo>
                    <a:pt x="59" y="145"/>
                    <a:pt x="59" y="145"/>
                    <a:pt x="59" y="145"/>
                  </a:cubicBezTo>
                  <a:cubicBezTo>
                    <a:pt x="136" y="145"/>
                    <a:pt x="136" y="145"/>
                    <a:pt x="136" y="145"/>
                  </a:cubicBezTo>
                  <a:cubicBezTo>
                    <a:pt x="195" y="145"/>
                    <a:pt x="195" y="145"/>
                    <a:pt x="195" y="145"/>
                  </a:cubicBezTo>
                  <a:cubicBezTo>
                    <a:pt x="195" y="122"/>
                    <a:pt x="195" y="114"/>
                    <a:pt x="195" y="99"/>
                  </a:cubicBezTo>
                  <a:cubicBezTo>
                    <a:pt x="195" y="47"/>
                    <a:pt x="195" y="47"/>
                    <a:pt x="195" y="47"/>
                  </a:cubicBezTo>
                  <a:cubicBezTo>
                    <a:pt x="195" y="47"/>
                    <a:pt x="195" y="0"/>
                    <a:pt x="136" y="0"/>
                  </a:cubicBezTo>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20"/>
            <p:cNvSpPr>
              <a:spLocks noEditPoints="1"/>
            </p:cNvSpPr>
            <p:nvPr/>
          </p:nvSpPr>
          <p:spPr bwMode="auto">
            <a:xfrm>
              <a:off x="7027863" y="3046413"/>
              <a:ext cx="107950" cy="171450"/>
            </a:xfrm>
            <a:custGeom>
              <a:avLst/>
              <a:gdLst>
                <a:gd name="T0" fmla="*/ 29 w 66"/>
                <a:gd name="T1" fmla="*/ 93 h 105"/>
                <a:gd name="T2" fmla="*/ 0 w 66"/>
                <a:gd name="T3" fmla="*/ 81 h 105"/>
                <a:gd name="T4" fmla="*/ 8 w 66"/>
                <a:gd name="T5" fmla="*/ 70 h 105"/>
                <a:gd name="T6" fmla="*/ 29 w 66"/>
                <a:gd name="T7" fmla="*/ 80 h 105"/>
                <a:gd name="T8" fmla="*/ 29 w 66"/>
                <a:gd name="T9" fmla="*/ 56 h 105"/>
                <a:gd name="T10" fmla="*/ 3 w 66"/>
                <a:gd name="T11" fmla="*/ 31 h 105"/>
                <a:gd name="T12" fmla="*/ 3 w 66"/>
                <a:gd name="T13" fmla="*/ 31 h 105"/>
                <a:gd name="T14" fmla="*/ 29 w 66"/>
                <a:gd name="T15" fmla="*/ 7 h 105"/>
                <a:gd name="T16" fmla="*/ 29 w 66"/>
                <a:gd name="T17" fmla="*/ 0 h 105"/>
                <a:gd name="T18" fmla="*/ 39 w 66"/>
                <a:gd name="T19" fmla="*/ 0 h 105"/>
                <a:gd name="T20" fmla="*/ 39 w 66"/>
                <a:gd name="T21" fmla="*/ 8 h 105"/>
                <a:gd name="T22" fmla="*/ 62 w 66"/>
                <a:gd name="T23" fmla="*/ 17 h 105"/>
                <a:gd name="T24" fmla="*/ 56 w 66"/>
                <a:gd name="T25" fmla="*/ 28 h 105"/>
                <a:gd name="T26" fmla="*/ 39 w 66"/>
                <a:gd name="T27" fmla="*/ 21 h 105"/>
                <a:gd name="T28" fmla="*/ 39 w 66"/>
                <a:gd name="T29" fmla="*/ 44 h 105"/>
                <a:gd name="T30" fmla="*/ 66 w 66"/>
                <a:gd name="T31" fmla="*/ 69 h 105"/>
                <a:gd name="T32" fmla="*/ 66 w 66"/>
                <a:gd name="T33" fmla="*/ 69 h 105"/>
                <a:gd name="T34" fmla="*/ 39 w 66"/>
                <a:gd name="T35" fmla="*/ 93 h 105"/>
                <a:gd name="T36" fmla="*/ 39 w 66"/>
                <a:gd name="T37" fmla="*/ 105 h 105"/>
                <a:gd name="T38" fmla="*/ 29 w 66"/>
                <a:gd name="T39" fmla="*/ 105 h 105"/>
                <a:gd name="T40" fmla="*/ 29 w 66"/>
                <a:gd name="T41" fmla="*/ 93 h 105"/>
                <a:gd name="T42" fmla="*/ 29 w 66"/>
                <a:gd name="T43" fmla="*/ 20 h 105"/>
                <a:gd name="T44" fmla="*/ 17 w 66"/>
                <a:gd name="T45" fmla="*/ 30 h 105"/>
                <a:gd name="T46" fmla="*/ 17 w 66"/>
                <a:gd name="T47" fmla="*/ 30 h 105"/>
                <a:gd name="T48" fmla="*/ 29 w 66"/>
                <a:gd name="T49" fmla="*/ 41 h 105"/>
                <a:gd name="T50" fmla="*/ 29 w 66"/>
                <a:gd name="T51" fmla="*/ 20 h 105"/>
                <a:gd name="T52" fmla="*/ 51 w 66"/>
                <a:gd name="T53" fmla="*/ 70 h 105"/>
                <a:gd name="T54" fmla="*/ 51 w 66"/>
                <a:gd name="T55" fmla="*/ 70 h 105"/>
                <a:gd name="T56" fmla="*/ 39 w 66"/>
                <a:gd name="T57" fmla="*/ 59 h 105"/>
                <a:gd name="T58" fmla="*/ 39 w 66"/>
                <a:gd name="T59" fmla="*/ 81 h 105"/>
                <a:gd name="T60" fmla="*/ 51 w 66"/>
                <a:gd name="T61" fmla="*/ 7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6" h="105">
                  <a:moveTo>
                    <a:pt x="29" y="93"/>
                  </a:moveTo>
                  <a:cubicBezTo>
                    <a:pt x="18" y="92"/>
                    <a:pt x="8" y="88"/>
                    <a:pt x="0" y="81"/>
                  </a:cubicBezTo>
                  <a:cubicBezTo>
                    <a:pt x="8" y="70"/>
                    <a:pt x="8" y="70"/>
                    <a:pt x="8" y="70"/>
                  </a:cubicBezTo>
                  <a:cubicBezTo>
                    <a:pt x="15" y="75"/>
                    <a:pt x="21" y="79"/>
                    <a:pt x="29" y="80"/>
                  </a:cubicBezTo>
                  <a:cubicBezTo>
                    <a:pt x="29" y="56"/>
                    <a:pt x="29" y="56"/>
                    <a:pt x="29" y="56"/>
                  </a:cubicBezTo>
                  <a:cubicBezTo>
                    <a:pt x="11" y="52"/>
                    <a:pt x="3" y="45"/>
                    <a:pt x="3" y="31"/>
                  </a:cubicBezTo>
                  <a:cubicBezTo>
                    <a:pt x="3" y="31"/>
                    <a:pt x="3" y="31"/>
                    <a:pt x="3" y="31"/>
                  </a:cubicBezTo>
                  <a:cubicBezTo>
                    <a:pt x="3" y="18"/>
                    <a:pt x="13" y="9"/>
                    <a:pt x="29" y="7"/>
                  </a:cubicBezTo>
                  <a:cubicBezTo>
                    <a:pt x="29" y="0"/>
                    <a:pt x="29" y="0"/>
                    <a:pt x="29" y="0"/>
                  </a:cubicBezTo>
                  <a:cubicBezTo>
                    <a:pt x="39" y="0"/>
                    <a:pt x="39" y="0"/>
                    <a:pt x="39" y="0"/>
                  </a:cubicBezTo>
                  <a:cubicBezTo>
                    <a:pt x="39" y="8"/>
                    <a:pt x="39" y="8"/>
                    <a:pt x="39" y="8"/>
                  </a:cubicBezTo>
                  <a:cubicBezTo>
                    <a:pt x="48" y="9"/>
                    <a:pt x="56" y="12"/>
                    <a:pt x="62" y="17"/>
                  </a:cubicBezTo>
                  <a:cubicBezTo>
                    <a:pt x="56" y="28"/>
                    <a:pt x="56" y="28"/>
                    <a:pt x="56" y="28"/>
                  </a:cubicBezTo>
                  <a:cubicBezTo>
                    <a:pt x="50" y="24"/>
                    <a:pt x="45" y="22"/>
                    <a:pt x="39" y="21"/>
                  </a:cubicBezTo>
                  <a:cubicBezTo>
                    <a:pt x="39" y="44"/>
                    <a:pt x="39" y="44"/>
                    <a:pt x="39" y="44"/>
                  </a:cubicBezTo>
                  <a:cubicBezTo>
                    <a:pt x="58" y="49"/>
                    <a:pt x="66" y="56"/>
                    <a:pt x="66" y="69"/>
                  </a:cubicBezTo>
                  <a:cubicBezTo>
                    <a:pt x="66" y="69"/>
                    <a:pt x="66" y="69"/>
                    <a:pt x="66" y="69"/>
                  </a:cubicBezTo>
                  <a:cubicBezTo>
                    <a:pt x="66" y="83"/>
                    <a:pt x="55" y="92"/>
                    <a:pt x="39" y="93"/>
                  </a:cubicBezTo>
                  <a:cubicBezTo>
                    <a:pt x="39" y="105"/>
                    <a:pt x="39" y="105"/>
                    <a:pt x="39" y="105"/>
                  </a:cubicBezTo>
                  <a:cubicBezTo>
                    <a:pt x="29" y="105"/>
                    <a:pt x="29" y="105"/>
                    <a:pt x="29" y="105"/>
                  </a:cubicBezTo>
                  <a:lnTo>
                    <a:pt x="29" y="93"/>
                  </a:lnTo>
                  <a:close/>
                  <a:moveTo>
                    <a:pt x="29" y="20"/>
                  </a:moveTo>
                  <a:cubicBezTo>
                    <a:pt x="21" y="20"/>
                    <a:pt x="17" y="25"/>
                    <a:pt x="17" y="30"/>
                  </a:cubicBezTo>
                  <a:cubicBezTo>
                    <a:pt x="17" y="30"/>
                    <a:pt x="17" y="30"/>
                    <a:pt x="17" y="30"/>
                  </a:cubicBezTo>
                  <a:cubicBezTo>
                    <a:pt x="17" y="35"/>
                    <a:pt x="20" y="39"/>
                    <a:pt x="29" y="41"/>
                  </a:cubicBezTo>
                  <a:lnTo>
                    <a:pt x="29" y="20"/>
                  </a:lnTo>
                  <a:close/>
                  <a:moveTo>
                    <a:pt x="51" y="70"/>
                  </a:moveTo>
                  <a:cubicBezTo>
                    <a:pt x="51" y="70"/>
                    <a:pt x="51" y="70"/>
                    <a:pt x="51" y="70"/>
                  </a:cubicBezTo>
                  <a:cubicBezTo>
                    <a:pt x="51" y="65"/>
                    <a:pt x="48" y="61"/>
                    <a:pt x="39" y="59"/>
                  </a:cubicBezTo>
                  <a:cubicBezTo>
                    <a:pt x="39" y="81"/>
                    <a:pt x="39" y="81"/>
                    <a:pt x="39" y="81"/>
                  </a:cubicBezTo>
                  <a:cubicBezTo>
                    <a:pt x="47" y="80"/>
                    <a:pt x="51" y="76"/>
                    <a:pt x="51" y="7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Oval 21"/>
            <p:cNvSpPr>
              <a:spLocks noChangeArrowheads="1"/>
            </p:cNvSpPr>
            <p:nvPr/>
          </p:nvSpPr>
          <p:spPr bwMode="auto">
            <a:xfrm>
              <a:off x="6967538" y="2771776"/>
              <a:ext cx="207962" cy="207963"/>
            </a:xfrm>
            <a:prstGeom prst="ellipse">
              <a:avLst/>
            </a:prstGeom>
            <a:solidFill>
              <a:schemeClr val="tx2"/>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39" name="Group 38"/>
          <p:cNvGrpSpPr/>
          <p:nvPr/>
        </p:nvGrpSpPr>
        <p:grpSpPr>
          <a:xfrm>
            <a:off x="7031358" y="2751460"/>
            <a:ext cx="462469" cy="665429"/>
            <a:chOff x="8053388" y="3140076"/>
            <a:chExt cx="287338" cy="447674"/>
          </a:xfrm>
        </p:grpSpPr>
        <p:sp>
          <p:nvSpPr>
            <p:cNvPr id="40" name="Freeform 12"/>
            <p:cNvSpPr>
              <a:spLocks/>
            </p:cNvSpPr>
            <p:nvPr/>
          </p:nvSpPr>
          <p:spPr bwMode="auto">
            <a:xfrm>
              <a:off x="8053388" y="3376613"/>
              <a:ext cx="287338" cy="211137"/>
            </a:xfrm>
            <a:custGeom>
              <a:avLst/>
              <a:gdLst>
                <a:gd name="T0" fmla="*/ 60 w 196"/>
                <a:gd name="T1" fmla="*/ 0 h 145"/>
                <a:gd name="T2" fmla="*/ 0 w 196"/>
                <a:gd name="T3" fmla="*/ 47 h 145"/>
                <a:gd name="T4" fmla="*/ 0 w 196"/>
                <a:gd name="T5" fmla="*/ 99 h 145"/>
                <a:gd name="T6" fmla="*/ 0 w 196"/>
                <a:gd name="T7" fmla="*/ 145 h 145"/>
                <a:gd name="T8" fmla="*/ 60 w 196"/>
                <a:gd name="T9" fmla="*/ 145 h 145"/>
                <a:gd name="T10" fmla="*/ 137 w 196"/>
                <a:gd name="T11" fmla="*/ 145 h 145"/>
                <a:gd name="T12" fmla="*/ 196 w 196"/>
                <a:gd name="T13" fmla="*/ 145 h 145"/>
                <a:gd name="T14" fmla="*/ 196 w 196"/>
                <a:gd name="T15" fmla="*/ 99 h 145"/>
                <a:gd name="T16" fmla="*/ 196 w 196"/>
                <a:gd name="T17" fmla="*/ 47 h 145"/>
                <a:gd name="T18" fmla="*/ 137 w 196"/>
                <a:gd name="T19" fmla="*/ 0 h 145"/>
                <a:gd name="T20" fmla="*/ 60 w 196"/>
                <a:gd name="T21"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6" h="145">
                  <a:moveTo>
                    <a:pt x="60" y="0"/>
                  </a:moveTo>
                  <a:cubicBezTo>
                    <a:pt x="60" y="0"/>
                    <a:pt x="0" y="0"/>
                    <a:pt x="0" y="47"/>
                  </a:cubicBezTo>
                  <a:cubicBezTo>
                    <a:pt x="0" y="99"/>
                    <a:pt x="0" y="99"/>
                    <a:pt x="0" y="99"/>
                  </a:cubicBezTo>
                  <a:cubicBezTo>
                    <a:pt x="0" y="145"/>
                    <a:pt x="0" y="145"/>
                    <a:pt x="0" y="145"/>
                  </a:cubicBezTo>
                  <a:cubicBezTo>
                    <a:pt x="60" y="145"/>
                    <a:pt x="60" y="145"/>
                    <a:pt x="60" y="145"/>
                  </a:cubicBezTo>
                  <a:cubicBezTo>
                    <a:pt x="137" y="145"/>
                    <a:pt x="137" y="145"/>
                    <a:pt x="137" y="145"/>
                  </a:cubicBezTo>
                  <a:cubicBezTo>
                    <a:pt x="196" y="145"/>
                    <a:pt x="196" y="145"/>
                    <a:pt x="196" y="145"/>
                  </a:cubicBezTo>
                  <a:cubicBezTo>
                    <a:pt x="196" y="122"/>
                    <a:pt x="196" y="114"/>
                    <a:pt x="196" y="99"/>
                  </a:cubicBezTo>
                  <a:cubicBezTo>
                    <a:pt x="196" y="47"/>
                    <a:pt x="196" y="47"/>
                    <a:pt x="196" y="47"/>
                  </a:cubicBezTo>
                  <a:cubicBezTo>
                    <a:pt x="196" y="47"/>
                    <a:pt x="196" y="0"/>
                    <a:pt x="137" y="0"/>
                  </a:cubicBezTo>
                  <a:lnTo>
                    <a:pt x="60" y="0"/>
                  </a:lnTo>
                  <a:close/>
                </a:path>
              </a:pathLst>
            </a:custGeom>
            <a:solidFill>
              <a:srgbClr val="8B8B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Line 13"/>
            <p:cNvSpPr>
              <a:spLocks noChangeShapeType="1"/>
            </p:cNvSpPr>
            <p:nvPr/>
          </p:nvSpPr>
          <p:spPr bwMode="auto">
            <a:xfrm>
              <a:off x="8131176" y="3486150"/>
              <a:ext cx="131763" cy="0"/>
            </a:xfrm>
            <a:prstGeom prst="line">
              <a:avLst/>
            </a:prstGeom>
            <a:noFill/>
            <a:ln w="254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14"/>
            <p:cNvSpPr>
              <a:spLocks noChangeShapeType="1"/>
            </p:cNvSpPr>
            <p:nvPr/>
          </p:nvSpPr>
          <p:spPr bwMode="auto">
            <a:xfrm>
              <a:off x="8196263" y="3421063"/>
              <a:ext cx="0" cy="130175"/>
            </a:xfrm>
            <a:prstGeom prst="line">
              <a:avLst/>
            </a:prstGeom>
            <a:noFill/>
            <a:ln w="254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15"/>
            <p:cNvSpPr>
              <a:spLocks/>
            </p:cNvSpPr>
            <p:nvPr/>
          </p:nvSpPr>
          <p:spPr bwMode="auto">
            <a:xfrm>
              <a:off x="8104188" y="3140076"/>
              <a:ext cx="187325" cy="206375"/>
            </a:xfrm>
            <a:custGeom>
              <a:avLst/>
              <a:gdLst>
                <a:gd name="T0" fmla="*/ 61 w 127"/>
                <a:gd name="T1" fmla="*/ 0 h 141"/>
                <a:gd name="T2" fmla="*/ 0 w 127"/>
                <a:gd name="T3" fmla="*/ 61 h 141"/>
                <a:gd name="T4" fmla="*/ 0 w 127"/>
                <a:gd name="T5" fmla="*/ 119 h 141"/>
                <a:gd name="T6" fmla="*/ 22 w 127"/>
                <a:gd name="T7" fmla="*/ 141 h 141"/>
                <a:gd name="T8" fmla="*/ 105 w 127"/>
                <a:gd name="T9" fmla="*/ 141 h 141"/>
                <a:gd name="T10" fmla="*/ 127 w 127"/>
                <a:gd name="T11" fmla="*/ 119 h 141"/>
                <a:gd name="T12" fmla="*/ 127 w 127"/>
                <a:gd name="T13" fmla="*/ 61 h 141"/>
                <a:gd name="T14" fmla="*/ 66 w 127"/>
                <a:gd name="T15" fmla="*/ 0 h 141"/>
                <a:gd name="T16" fmla="*/ 61 w 127"/>
                <a:gd name="T17"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141">
                  <a:moveTo>
                    <a:pt x="61" y="0"/>
                  </a:moveTo>
                  <a:cubicBezTo>
                    <a:pt x="61" y="0"/>
                    <a:pt x="0" y="0"/>
                    <a:pt x="0" y="61"/>
                  </a:cubicBezTo>
                  <a:cubicBezTo>
                    <a:pt x="0" y="119"/>
                    <a:pt x="0" y="119"/>
                    <a:pt x="0" y="119"/>
                  </a:cubicBezTo>
                  <a:cubicBezTo>
                    <a:pt x="0" y="119"/>
                    <a:pt x="0" y="141"/>
                    <a:pt x="22" y="141"/>
                  </a:cubicBezTo>
                  <a:cubicBezTo>
                    <a:pt x="105" y="141"/>
                    <a:pt x="105" y="141"/>
                    <a:pt x="105" y="141"/>
                  </a:cubicBezTo>
                  <a:cubicBezTo>
                    <a:pt x="105" y="141"/>
                    <a:pt x="127" y="141"/>
                    <a:pt x="127" y="119"/>
                  </a:cubicBezTo>
                  <a:cubicBezTo>
                    <a:pt x="127" y="61"/>
                    <a:pt x="127" y="61"/>
                    <a:pt x="127" y="61"/>
                  </a:cubicBezTo>
                  <a:cubicBezTo>
                    <a:pt x="127" y="61"/>
                    <a:pt x="127" y="0"/>
                    <a:pt x="66" y="0"/>
                  </a:cubicBezTo>
                  <a:lnTo>
                    <a:pt x="61" y="0"/>
                  </a:lnTo>
                  <a:close/>
                </a:path>
              </a:pathLst>
            </a:custGeom>
            <a:solidFill>
              <a:srgbClr val="8B8B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2" name="TextBox 1"/>
          <p:cNvSpPr txBox="1"/>
          <p:nvPr/>
        </p:nvSpPr>
        <p:spPr>
          <a:xfrm>
            <a:off x="1141568" y="4291429"/>
            <a:ext cx="1497824" cy="1666228"/>
          </a:xfrm>
          <a:prstGeom prst="rect">
            <a:avLst/>
          </a:prstGeom>
          <a:noFill/>
        </p:spPr>
        <p:txBody>
          <a:bodyPr wrap="square" lIns="0" tIns="0" rIns="0" bIns="0" rtlCol="0">
            <a:noAutofit/>
          </a:bodyPr>
          <a:lstStyle/>
          <a:p>
            <a:pPr algn="ctr"/>
            <a:r>
              <a:rPr lang="en-US" sz="1600" i="1" dirty="0" smtClean="0">
                <a:solidFill>
                  <a:schemeClr val="accent1"/>
                </a:solidFill>
                <a:latin typeface="Arial" pitchFamily="34" charset="0"/>
                <a:cs typeface="Arial" pitchFamily="34" charset="0"/>
              </a:rPr>
              <a:t>HHS will require 50% of Medicare payments tied to quality by 2018</a:t>
            </a:r>
            <a:r>
              <a:rPr lang="en-US" sz="1600" baseline="30000" dirty="0" smtClean="0">
                <a:solidFill>
                  <a:schemeClr val="tx2"/>
                </a:solidFill>
              </a:rPr>
              <a:t>1</a:t>
            </a:r>
            <a:endParaRPr lang="en-US" sz="1600" baseline="30000" dirty="0">
              <a:solidFill>
                <a:schemeClr val="tx2"/>
              </a:solidFill>
            </a:endParaRPr>
          </a:p>
          <a:p>
            <a:pPr algn="ctr"/>
            <a:endParaRPr lang="en-US" sz="1400" i="1" dirty="0" smtClean="0">
              <a:solidFill>
                <a:schemeClr val="accent1"/>
              </a:solidFill>
              <a:latin typeface="Arial" pitchFamily="34" charset="0"/>
              <a:cs typeface="Arial" pitchFamily="34" charset="0"/>
            </a:endParaRPr>
          </a:p>
          <a:p>
            <a:pPr algn="ctr"/>
            <a:endParaRPr lang="en-US" sz="1400" i="1" dirty="0" smtClean="0">
              <a:solidFill>
                <a:schemeClr val="accent1"/>
              </a:solidFill>
              <a:latin typeface="Arial" pitchFamily="34" charset="0"/>
              <a:cs typeface="Arial" pitchFamily="34" charset="0"/>
            </a:endParaRPr>
          </a:p>
        </p:txBody>
      </p:sp>
      <p:sp>
        <p:nvSpPr>
          <p:cNvPr id="44" name="Rectangle 43"/>
          <p:cNvSpPr/>
          <p:nvPr/>
        </p:nvSpPr>
        <p:spPr>
          <a:xfrm>
            <a:off x="1141568" y="6139710"/>
            <a:ext cx="7535707" cy="215444"/>
          </a:xfrm>
          <a:prstGeom prst="rect">
            <a:avLst/>
          </a:prstGeom>
        </p:spPr>
        <p:txBody>
          <a:bodyPr wrap="square" lIns="0" rIns="0" bIns="0">
            <a:noAutofit/>
          </a:bodyPr>
          <a:lstStyle/>
          <a:p>
            <a:pPr algn="r"/>
            <a:r>
              <a:rPr lang="en-US" sz="1000" dirty="0" smtClean="0"/>
              <a:t>Sources</a:t>
            </a:r>
            <a:r>
              <a:rPr lang="en-US" sz="1000" dirty="0"/>
              <a:t>: 1. Centers for Medicare and Medicaid Services 2</a:t>
            </a:r>
            <a:r>
              <a:rPr lang="en-US" sz="1000" dirty="0" smtClean="0"/>
              <a:t>. Forbes 3. </a:t>
            </a:r>
            <a:r>
              <a:rPr lang="en-US" sz="1000" dirty="0"/>
              <a:t>Leavitt Partners; </a:t>
            </a:r>
          </a:p>
        </p:txBody>
      </p:sp>
      <p:sp>
        <p:nvSpPr>
          <p:cNvPr id="45" name="TextBox 44"/>
          <p:cNvSpPr txBox="1"/>
          <p:nvPr/>
        </p:nvSpPr>
        <p:spPr>
          <a:xfrm>
            <a:off x="3442358" y="4315492"/>
            <a:ext cx="2131135" cy="1748877"/>
          </a:xfrm>
          <a:prstGeom prst="rect">
            <a:avLst/>
          </a:prstGeom>
          <a:noFill/>
        </p:spPr>
        <p:txBody>
          <a:bodyPr wrap="square" lIns="0" tIns="0" rIns="0" bIns="0" rtlCol="0">
            <a:noAutofit/>
          </a:bodyPr>
          <a:lstStyle/>
          <a:p>
            <a:pPr algn="ctr"/>
            <a:r>
              <a:rPr lang="en-US" sz="1600" i="1" dirty="0">
                <a:solidFill>
                  <a:schemeClr val="accent1"/>
                </a:solidFill>
                <a:latin typeface="Arial" pitchFamily="34" charset="0"/>
                <a:cs typeface="Arial" pitchFamily="34" charset="0"/>
              </a:rPr>
              <a:t>Health Care Transformation Task Force — 20 </a:t>
            </a:r>
            <a:r>
              <a:rPr lang="en-US" sz="1600" i="1" dirty="0" smtClean="0">
                <a:solidFill>
                  <a:schemeClr val="accent1"/>
                </a:solidFill>
                <a:latin typeface="Arial" pitchFamily="34" charset="0"/>
                <a:cs typeface="Arial" pitchFamily="34" charset="0"/>
              </a:rPr>
              <a:t>payers </a:t>
            </a:r>
            <a:r>
              <a:rPr lang="en-US" sz="1600" i="1" dirty="0">
                <a:solidFill>
                  <a:schemeClr val="accent1"/>
                </a:solidFill>
                <a:latin typeface="Arial" pitchFamily="34" charset="0"/>
                <a:cs typeface="Arial" pitchFamily="34" charset="0"/>
              </a:rPr>
              <a:t>pledge to convert 75% of business to value-based arrangements by </a:t>
            </a:r>
            <a:r>
              <a:rPr lang="en-US" sz="1600" i="1" dirty="0" smtClean="0">
                <a:solidFill>
                  <a:schemeClr val="accent1"/>
                </a:solidFill>
                <a:latin typeface="Arial" pitchFamily="34" charset="0"/>
                <a:cs typeface="Arial" pitchFamily="34" charset="0"/>
              </a:rPr>
              <a:t>2020</a:t>
            </a:r>
            <a:r>
              <a:rPr lang="en-US" sz="1600" baseline="30000" dirty="0" smtClean="0">
                <a:solidFill>
                  <a:schemeClr val="tx2"/>
                </a:solidFill>
              </a:rPr>
              <a:t>2</a:t>
            </a:r>
            <a:endParaRPr lang="en-US" sz="1400" i="1" dirty="0" smtClean="0">
              <a:solidFill>
                <a:schemeClr val="accent1"/>
              </a:solidFill>
              <a:latin typeface="Arial" pitchFamily="34" charset="0"/>
              <a:cs typeface="Arial" pitchFamily="34" charset="0"/>
            </a:endParaRPr>
          </a:p>
          <a:p>
            <a:pPr algn="ctr"/>
            <a:endParaRPr lang="en-US" sz="1400" i="1" dirty="0" smtClean="0">
              <a:solidFill>
                <a:schemeClr val="accent1"/>
              </a:solidFill>
              <a:latin typeface="Arial" pitchFamily="34" charset="0"/>
              <a:cs typeface="Arial" pitchFamily="34" charset="0"/>
            </a:endParaRPr>
          </a:p>
        </p:txBody>
      </p:sp>
      <p:sp>
        <p:nvSpPr>
          <p:cNvPr id="46" name="TextBox 45"/>
          <p:cNvSpPr txBox="1"/>
          <p:nvPr/>
        </p:nvSpPr>
        <p:spPr>
          <a:xfrm>
            <a:off x="6504764" y="4331535"/>
            <a:ext cx="1497824" cy="1666228"/>
          </a:xfrm>
          <a:prstGeom prst="rect">
            <a:avLst/>
          </a:prstGeom>
          <a:noFill/>
        </p:spPr>
        <p:txBody>
          <a:bodyPr wrap="square" lIns="0" tIns="0" rIns="0" bIns="0" rtlCol="0">
            <a:noAutofit/>
          </a:bodyPr>
          <a:lstStyle/>
          <a:p>
            <a:pPr algn="ctr"/>
            <a:r>
              <a:rPr lang="en-US" sz="1600" i="1" dirty="0">
                <a:solidFill>
                  <a:schemeClr val="accent1"/>
                </a:solidFill>
                <a:latin typeface="Arial" pitchFamily="34" charset="0"/>
                <a:cs typeface="Arial" pitchFamily="34" charset="0"/>
              </a:rPr>
              <a:t>750 ACOs created to date, representing &gt;23 million covered lives as of Q1</a:t>
            </a:r>
            <a:r>
              <a:rPr lang="en-US" sz="1600" i="1" dirty="0" smtClean="0">
                <a:solidFill>
                  <a:schemeClr val="accent1"/>
                </a:solidFill>
                <a:latin typeface="Arial" pitchFamily="34" charset="0"/>
                <a:cs typeface="Arial" pitchFamily="34" charset="0"/>
              </a:rPr>
              <a:t>−2015</a:t>
            </a:r>
            <a:r>
              <a:rPr lang="en-US" sz="1600" baseline="30000" dirty="0" smtClean="0">
                <a:solidFill>
                  <a:schemeClr val="tx2"/>
                </a:solidFill>
              </a:rPr>
              <a:t>3</a:t>
            </a:r>
            <a:endParaRPr lang="en-US" sz="1600" baseline="30000" dirty="0">
              <a:solidFill>
                <a:schemeClr val="tx2"/>
              </a:solidFill>
            </a:endParaRPr>
          </a:p>
          <a:p>
            <a:pPr algn="ctr"/>
            <a:endParaRPr lang="en-US" sz="1400" i="1" dirty="0" smtClean="0">
              <a:solidFill>
                <a:schemeClr val="accent1"/>
              </a:solidFill>
              <a:latin typeface="Arial" pitchFamily="34" charset="0"/>
              <a:cs typeface="Arial" pitchFamily="34" charset="0"/>
            </a:endParaRPr>
          </a:p>
          <a:p>
            <a:pPr algn="ctr"/>
            <a:endParaRPr lang="en-US" sz="1400" i="1" dirty="0" smtClean="0">
              <a:solidFill>
                <a:schemeClr val="accent1"/>
              </a:solidFill>
              <a:latin typeface="Arial" pitchFamily="34" charset="0"/>
              <a:cs typeface="Arial" pitchFamily="34" charset="0"/>
            </a:endParaRPr>
          </a:p>
        </p:txBody>
      </p:sp>
    </p:spTree>
    <p:extLst>
      <p:ext uri="{BB962C8B-B14F-4D97-AF65-F5344CB8AC3E}">
        <p14:creationId xmlns:p14="http://schemas.microsoft.com/office/powerpoint/2010/main" val="133048034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02053" y="1359734"/>
            <a:ext cx="8152915" cy="444499"/>
          </a:xfrm>
        </p:spPr>
        <p:txBody>
          <a:bodyPr/>
          <a:lstStyle/>
          <a:p>
            <a:pPr marL="0" indent="0">
              <a:buNone/>
            </a:pPr>
            <a:r>
              <a:rPr lang="en-US" sz="1600" i="1" dirty="0" smtClean="0">
                <a:solidFill>
                  <a:schemeClr val="accent1"/>
                </a:solidFill>
              </a:rPr>
              <a:t>Navigating the journey from providing care to managing health…</a:t>
            </a:r>
            <a:endParaRPr lang="en-US" i="1" dirty="0">
              <a:solidFill>
                <a:schemeClr val="accent1"/>
              </a:solidFill>
            </a:endParaRPr>
          </a:p>
        </p:txBody>
      </p:sp>
      <p:sp>
        <p:nvSpPr>
          <p:cNvPr id="3" name="Title 2"/>
          <p:cNvSpPr>
            <a:spLocks noGrp="1"/>
          </p:cNvSpPr>
          <p:nvPr>
            <p:ph type="title"/>
          </p:nvPr>
        </p:nvSpPr>
        <p:spPr>
          <a:xfrm>
            <a:off x="457200" y="605118"/>
            <a:ext cx="8229600" cy="475294"/>
          </a:xfrm>
        </p:spPr>
        <p:txBody>
          <a:bodyPr/>
          <a:lstStyle/>
          <a:p>
            <a:r>
              <a:rPr lang="en-US" dirty="0" smtClean="0"/>
              <a:t>Value-based care journey — Business drivers</a:t>
            </a:r>
            <a:endParaRPr lang="en-US" dirty="0"/>
          </a:p>
        </p:txBody>
      </p:sp>
      <p:sp>
        <p:nvSpPr>
          <p:cNvPr id="20" name="Rectangle 19"/>
          <p:cNvSpPr/>
          <p:nvPr/>
        </p:nvSpPr>
        <p:spPr>
          <a:xfrm>
            <a:off x="455623" y="2879778"/>
            <a:ext cx="3263411" cy="2232940"/>
          </a:xfrm>
          <a:prstGeom prst="rect">
            <a:avLst/>
          </a:prstGeom>
          <a:solidFill>
            <a:srgbClr val="00549F">
              <a:alpha val="9000"/>
            </a:srgbClr>
          </a:solidFill>
          <a:ln w="9525" cap="rnd" cmpd="sng">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21" name="Group 20"/>
          <p:cNvGrpSpPr/>
          <p:nvPr/>
        </p:nvGrpSpPr>
        <p:grpSpPr>
          <a:xfrm>
            <a:off x="515606" y="2879777"/>
            <a:ext cx="7346708" cy="2160651"/>
            <a:chOff x="719647" y="2035837"/>
            <a:chExt cx="7241961" cy="2129845"/>
          </a:xfrm>
        </p:grpSpPr>
        <p:sp>
          <p:nvSpPr>
            <p:cNvPr id="22" name="Freeform 21"/>
            <p:cNvSpPr>
              <a:spLocks/>
            </p:cNvSpPr>
            <p:nvPr/>
          </p:nvSpPr>
          <p:spPr bwMode="auto">
            <a:xfrm>
              <a:off x="719647" y="3127457"/>
              <a:ext cx="7202488" cy="1038225"/>
            </a:xfrm>
            <a:custGeom>
              <a:avLst/>
              <a:gdLst>
                <a:gd name="T0" fmla="*/ 1394 w 3438"/>
                <a:gd name="T1" fmla="*/ 0 h 495"/>
                <a:gd name="T2" fmla="*/ 0 w 3438"/>
                <a:gd name="T3" fmla="*/ 0 h 495"/>
                <a:gd name="T4" fmla="*/ 0 w 3438"/>
                <a:gd name="T5" fmla="*/ 141 h 495"/>
                <a:gd name="T6" fmla="*/ 1393 w 3438"/>
                <a:gd name="T7" fmla="*/ 141 h 495"/>
                <a:gd name="T8" fmla="*/ 1464 w 3438"/>
                <a:gd name="T9" fmla="*/ 168 h 495"/>
                <a:gd name="T10" fmla="*/ 1539 w 3438"/>
                <a:gd name="T11" fmla="*/ 232 h 495"/>
                <a:gd name="T12" fmla="*/ 1702 w 3438"/>
                <a:gd name="T13" fmla="*/ 293 h 495"/>
                <a:gd name="T14" fmla="*/ 2837 w 3438"/>
                <a:gd name="T15" fmla="*/ 293 h 495"/>
                <a:gd name="T16" fmla="*/ 2936 w 3438"/>
                <a:gd name="T17" fmla="*/ 314 h 495"/>
                <a:gd name="T18" fmla="*/ 3352 w 3438"/>
                <a:gd name="T19" fmla="*/ 495 h 495"/>
                <a:gd name="T20" fmla="*/ 3438 w 3438"/>
                <a:gd name="T21" fmla="*/ 454 h 495"/>
                <a:gd name="T22" fmla="*/ 3409 w 3438"/>
                <a:gd name="T23" fmla="*/ 365 h 495"/>
                <a:gd name="T24" fmla="*/ 2993 w 3438"/>
                <a:gd name="T25" fmla="*/ 184 h 495"/>
                <a:gd name="T26" fmla="*/ 2837 w 3438"/>
                <a:gd name="T27" fmla="*/ 151 h 495"/>
                <a:gd name="T28" fmla="*/ 1702 w 3438"/>
                <a:gd name="T29" fmla="*/ 151 h 495"/>
                <a:gd name="T30" fmla="*/ 1632 w 3438"/>
                <a:gd name="T31" fmla="*/ 125 h 495"/>
                <a:gd name="T32" fmla="*/ 1557 w 3438"/>
                <a:gd name="T33" fmla="*/ 60 h 495"/>
                <a:gd name="T34" fmla="*/ 1394 w 3438"/>
                <a:gd name="T35" fmla="*/ 0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38" h="495">
                  <a:moveTo>
                    <a:pt x="1394" y="0"/>
                  </a:moveTo>
                  <a:cubicBezTo>
                    <a:pt x="0" y="0"/>
                    <a:pt x="0" y="0"/>
                    <a:pt x="0" y="0"/>
                  </a:cubicBezTo>
                  <a:cubicBezTo>
                    <a:pt x="0" y="141"/>
                    <a:pt x="0" y="141"/>
                    <a:pt x="0" y="141"/>
                  </a:cubicBezTo>
                  <a:cubicBezTo>
                    <a:pt x="1393" y="141"/>
                    <a:pt x="1393" y="141"/>
                    <a:pt x="1393" y="141"/>
                  </a:cubicBezTo>
                  <a:cubicBezTo>
                    <a:pt x="1396" y="142"/>
                    <a:pt x="1436" y="143"/>
                    <a:pt x="1464" y="168"/>
                  </a:cubicBezTo>
                  <a:cubicBezTo>
                    <a:pt x="1539" y="232"/>
                    <a:pt x="1539" y="232"/>
                    <a:pt x="1539" y="232"/>
                  </a:cubicBezTo>
                  <a:cubicBezTo>
                    <a:pt x="1546" y="239"/>
                    <a:pt x="1612" y="293"/>
                    <a:pt x="1702" y="293"/>
                  </a:cubicBezTo>
                  <a:cubicBezTo>
                    <a:pt x="2837" y="293"/>
                    <a:pt x="2837" y="293"/>
                    <a:pt x="2837" y="293"/>
                  </a:cubicBezTo>
                  <a:cubicBezTo>
                    <a:pt x="2837" y="293"/>
                    <a:pt x="2890" y="294"/>
                    <a:pt x="2936" y="314"/>
                  </a:cubicBezTo>
                  <a:cubicBezTo>
                    <a:pt x="3352" y="495"/>
                    <a:pt x="3352" y="495"/>
                    <a:pt x="3352" y="495"/>
                  </a:cubicBezTo>
                  <a:cubicBezTo>
                    <a:pt x="3438" y="454"/>
                    <a:pt x="3438" y="454"/>
                    <a:pt x="3438" y="454"/>
                  </a:cubicBezTo>
                  <a:cubicBezTo>
                    <a:pt x="3409" y="365"/>
                    <a:pt x="3409" y="365"/>
                    <a:pt x="3409" y="365"/>
                  </a:cubicBezTo>
                  <a:cubicBezTo>
                    <a:pt x="2993" y="184"/>
                    <a:pt x="2993" y="184"/>
                    <a:pt x="2993" y="184"/>
                  </a:cubicBezTo>
                  <a:cubicBezTo>
                    <a:pt x="2920" y="152"/>
                    <a:pt x="2845" y="151"/>
                    <a:pt x="2837" y="151"/>
                  </a:cubicBezTo>
                  <a:cubicBezTo>
                    <a:pt x="1702" y="151"/>
                    <a:pt x="1702" y="151"/>
                    <a:pt x="1702" y="151"/>
                  </a:cubicBezTo>
                  <a:cubicBezTo>
                    <a:pt x="1666" y="151"/>
                    <a:pt x="1634" y="127"/>
                    <a:pt x="1632" y="125"/>
                  </a:cubicBezTo>
                  <a:cubicBezTo>
                    <a:pt x="1557" y="60"/>
                    <a:pt x="1557" y="60"/>
                    <a:pt x="1557" y="60"/>
                  </a:cubicBezTo>
                  <a:cubicBezTo>
                    <a:pt x="1489" y="1"/>
                    <a:pt x="1404" y="0"/>
                    <a:pt x="1394" y="0"/>
                  </a:cubicBezTo>
                </a:path>
              </a:pathLst>
            </a:custGeom>
            <a:gradFill flip="none" rotWithShape="1">
              <a:gsLst>
                <a:gs pos="0">
                  <a:srgbClr val="FFFFFF">
                    <a:alpha val="0"/>
                  </a:srgbClr>
                </a:gs>
                <a:gs pos="12000">
                  <a:srgbClr val="FFFFFF">
                    <a:lumMod val="75000"/>
                  </a:srgbClr>
                </a:gs>
                <a:gs pos="25000">
                  <a:srgbClr val="FFFFFF">
                    <a:lumMod val="75000"/>
                  </a:srgbClr>
                </a:gs>
                <a:gs pos="100000">
                  <a:srgbClr val="FFFFFF">
                    <a:lumMod val="75000"/>
                  </a:srgbClr>
                </a:gs>
              </a:gsLst>
              <a:lin ang="0" scaled="1"/>
              <a:tileRect/>
            </a:gradFill>
            <a:ln>
              <a:noFill/>
            </a:ln>
          </p:spPr>
          <p:txBody>
            <a:bodyPr vert="horz" wrap="square" lIns="91440" tIns="45720" rIns="91440" bIns="45720" numCol="1" anchor="t" anchorCtr="0" compatLnSpc="1">
              <a:prstTxWarp prst="textNoShape">
                <a:avLst/>
              </a:prstTxWarp>
            </a:bodyPr>
            <a:lstStyle/>
            <a:p>
              <a:pPr>
                <a:defRPr/>
              </a:pPr>
              <a:endParaRPr lang="en-US" kern="0" dirty="0">
                <a:solidFill>
                  <a:sysClr val="windowText" lastClr="000000"/>
                </a:solidFill>
              </a:endParaRPr>
            </a:p>
          </p:txBody>
        </p:sp>
        <p:sp>
          <p:nvSpPr>
            <p:cNvPr id="23" name="Freeform 22"/>
            <p:cNvSpPr>
              <a:spLocks/>
            </p:cNvSpPr>
            <p:nvPr/>
          </p:nvSpPr>
          <p:spPr bwMode="auto">
            <a:xfrm>
              <a:off x="757534" y="2035837"/>
              <a:ext cx="7040880" cy="1341438"/>
            </a:xfrm>
            <a:custGeom>
              <a:avLst/>
              <a:gdLst>
                <a:gd name="T0" fmla="*/ 3297 w 3381"/>
                <a:gd name="T1" fmla="*/ 0 h 640"/>
                <a:gd name="T2" fmla="*/ 2922 w 3381"/>
                <a:gd name="T3" fmla="*/ 139 h 640"/>
                <a:gd name="T4" fmla="*/ 2817 w 3381"/>
                <a:gd name="T5" fmla="*/ 157 h 640"/>
                <a:gd name="T6" fmla="*/ 2440 w 3381"/>
                <a:gd name="T7" fmla="*/ 157 h 640"/>
                <a:gd name="T8" fmla="*/ 2276 w 3381"/>
                <a:gd name="T9" fmla="*/ 236 h 640"/>
                <a:gd name="T10" fmla="*/ 2087 w 3381"/>
                <a:gd name="T11" fmla="*/ 471 h 640"/>
                <a:gd name="T12" fmla="*/ 2033 w 3381"/>
                <a:gd name="T13" fmla="*/ 497 h 640"/>
                <a:gd name="T14" fmla="*/ 1450 w 3381"/>
                <a:gd name="T15" fmla="*/ 498 h 640"/>
                <a:gd name="T16" fmla="*/ 0 w 3381"/>
                <a:gd name="T17" fmla="*/ 498 h 640"/>
                <a:gd name="T18" fmla="*/ 0 w 3381"/>
                <a:gd name="T19" fmla="*/ 640 h 640"/>
                <a:gd name="T20" fmla="*/ 1450 w 3381"/>
                <a:gd name="T21" fmla="*/ 640 h 640"/>
                <a:gd name="T22" fmla="*/ 2034 w 3381"/>
                <a:gd name="T23" fmla="*/ 638 h 640"/>
                <a:gd name="T24" fmla="*/ 2197 w 3381"/>
                <a:gd name="T25" fmla="*/ 560 h 640"/>
                <a:gd name="T26" fmla="*/ 2387 w 3381"/>
                <a:gd name="T27" fmla="*/ 325 h 640"/>
                <a:gd name="T28" fmla="*/ 2440 w 3381"/>
                <a:gd name="T29" fmla="*/ 299 h 640"/>
                <a:gd name="T30" fmla="*/ 2817 w 3381"/>
                <a:gd name="T31" fmla="*/ 299 h 640"/>
                <a:gd name="T32" fmla="*/ 2971 w 3381"/>
                <a:gd name="T33" fmla="*/ 272 h 640"/>
                <a:gd name="T34" fmla="*/ 3346 w 3381"/>
                <a:gd name="T35" fmla="*/ 133 h 640"/>
                <a:gd name="T36" fmla="*/ 3381 w 3381"/>
                <a:gd name="T37" fmla="*/ 44 h 640"/>
                <a:gd name="T38" fmla="*/ 3297 w 3381"/>
                <a:gd name="T39" fmla="*/ 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81" h="640">
                  <a:moveTo>
                    <a:pt x="3297" y="0"/>
                  </a:moveTo>
                  <a:cubicBezTo>
                    <a:pt x="2922" y="139"/>
                    <a:pt x="2922" y="139"/>
                    <a:pt x="2922" y="139"/>
                  </a:cubicBezTo>
                  <a:cubicBezTo>
                    <a:pt x="2873" y="157"/>
                    <a:pt x="2818" y="157"/>
                    <a:pt x="2817" y="157"/>
                  </a:cubicBezTo>
                  <a:cubicBezTo>
                    <a:pt x="2440" y="157"/>
                    <a:pt x="2440" y="157"/>
                    <a:pt x="2440" y="157"/>
                  </a:cubicBezTo>
                  <a:cubicBezTo>
                    <a:pt x="2342" y="157"/>
                    <a:pt x="2283" y="228"/>
                    <a:pt x="2276" y="236"/>
                  </a:cubicBezTo>
                  <a:cubicBezTo>
                    <a:pt x="2087" y="471"/>
                    <a:pt x="2087" y="471"/>
                    <a:pt x="2087" y="471"/>
                  </a:cubicBezTo>
                  <a:cubicBezTo>
                    <a:pt x="2068" y="494"/>
                    <a:pt x="2036" y="496"/>
                    <a:pt x="2033" y="497"/>
                  </a:cubicBezTo>
                  <a:cubicBezTo>
                    <a:pt x="1450" y="498"/>
                    <a:pt x="1450" y="498"/>
                    <a:pt x="1450" y="498"/>
                  </a:cubicBezTo>
                  <a:cubicBezTo>
                    <a:pt x="0" y="498"/>
                    <a:pt x="0" y="498"/>
                    <a:pt x="0" y="498"/>
                  </a:cubicBezTo>
                  <a:cubicBezTo>
                    <a:pt x="0" y="640"/>
                    <a:pt x="0" y="640"/>
                    <a:pt x="0" y="640"/>
                  </a:cubicBezTo>
                  <a:cubicBezTo>
                    <a:pt x="1450" y="640"/>
                    <a:pt x="1450" y="640"/>
                    <a:pt x="1450" y="640"/>
                  </a:cubicBezTo>
                  <a:cubicBezTo>
                    <a:pt x="2034" y="638"/>
                    <a:pt x="2034" y="638"/>
                    <a:pt x="2034" y="638"/>
                  </a:cubicBezTo>
                  <a:cubicBezTo>
                    <a:pt x="2044" y="638"/>
                    <a:pt x="2136" y="636"/>
                    <a:pt x="2197" y="560"/>
                  </a:cubicBezTo>
                  <a:cubicBezTo>
                    <a:pt x="2387" y="325"/>
                    <a:pt x="2387" y="325"/>
                    <a:pt x="2387" y="325"/>
                  </a:cubicBezTo>
                  <a:cubicBezTo>
                    <a:pt x="2387" y="324"/>
                    <a:pt x="2410" y="299"/>
                    <a:pt x="2440" y="299"/>
                  </a:cubicBezTo>
                  <a:cubicBezTo>
                    <a:pt x="2817" y="299"/>
                    <a:pt x="2817" y="299"/>
                    <a:pt x="2817" y="299"/>
                  </a:cubicBezTo>
                  <a:cubicBezTo>
                    <a:pt x="2825" y="299"/>
                    <a:pt x="2899" y="298"/>
                    <a:pt x="2971" y="272"/>
                  </a:cubicBezTo>
                  <a:cubicBezTo>
                    <a:pt x="3346" y="133"/>
                    <a:pt x="3346" y="133"/>
                    <a:pt x="3346" y="133"/>
                  </a:cubicBezTo>
                  <a:cubicBezTo>
                    <a:pt x="3381" y="44"/>
                    <a:pt x="3381" y="44"/>
                    <a:pt x="3381" y="44"/>
                  </a:cubicBezTo>
                  <a:cubicBezTo>
                    <a:pt x="3297" y="0"/>
                    <a:pt x="3297" y="0"/>
                    <a:pt x="3297" y="0"/>
                  </a:cubicBezTo>
                </a:path>
              </a:pathLst>
            </a:custGeom>
            <a:gradFill flip="none" rotWithShape="1">
              <a:gsLst>
                <a:gs pos="10000">
                  <a:srgbClr val="D19000">
                    <a:lumMod val="60000"/>
                    <a:lumOff val="40000"/>
                    <a:alpha val="70000"/>
                  </a:srgbClr>
                </a:gs>
                <a:gs pos="0">
                  <a:srgbClr val="FFFFFF">
                    <a:alpha val="0"/>
                  </a:srgbClr>
                </a:gs>
                <a:gs pos="25000">
                  <a:srgbClr val="D19000">
                    <a:lumMod val="60000"/>
                    <a:lumOff val="40000"/>
                    <a:alpha val="70000"/>
                  </a:srgbClr>
                </a:gs>
                <a:gs pos="100000">
                  <a:srgbClr val="BD8200">
                    <a:lumMod val="81000"/>
                    <a:lumOff val="19000"/>
                  </a:srgbClr>
                </a:gs>
              </a:gsLst>
              <a:lin ang="0" scaled="1"/>
              <a:tileRect/>
            </a:gradFill>
            <a:ln>
              <a:noFill/>
            </a:ln>
          </p:spPr>
          <p:txBody>
            <a:bodyPr vert="horz" wrap="square" lIns="91440" tIns="45720" rIns="91440" bIns="45720" numCol="1" anchor="t" anchorCtr="0" compatLnSpc="1">
              <a:prstTxWarp prst="textNoShape">
                <a:avLst/>
              </a:prstTxWarp>
            </a:bodyPr>
            <a:lstStyle/>
            <a:p>
              <a:pPr>
                <a:defRPr/>
              </a:pPr>
              <a:endParaRPr lang="en-US" kern="0" dirty="0">
                <a:solidFill>
                  <a:sysClr val="windowText" lastClr="000000"/>
                </a:solidFill>
              </a:endParaRPr>
            </a:p>
          </p:txBody>
        </p:sp>
        <p:sp>
          <p:nvSpPr>
            <p:cNvPr id="24" name="Freeform 23"/>
            <p:cNvSpPr>
              <a:spLocks/>
            </p:cNvSpPr>
            <p:nvPr/>
          </p:nvSpPr>
          <p:spPr bwMode="auto">
            <a:xfrm>
              <a:off x="757533" y="2353847"/>
              <a:ext cx="7204075" cy="979488"/>
            </a:xfrm>
            <a:custGeom>
              <a:avLst/>
              <a:gdLst>
                <a:gd name="T0" fmla="*/ 3355 w 3439"/>
                <a:gd name="T1" fmla="*/ 0 h 467"/>
                <a:gd name="T2" fmla="*/ 2949 w 3439"/>
                <a:gd name="T3" fmla="*/ 153 h 467"/>
                <a:gd name="T4" fmla="*/ 2846 w 3439"/>
                <a:gd name="T5" fmla="*/ 172 h 467"/>
                <a:gd name="T6" fmla="*/ 1702 w 3439"/>
                <a:gd name="T7" fmla="*/ 172 h 467"/>
                <a:gd name="T8" fmla="*/ 1540 w 3439"/>
                <a:gd name="T9" fmla="*/ 228 h 467"/>
                <a:gd name="T10" fmla="*/ 1448 w 3439"/>
                <a:gd name="T11" fmla="*/ 300 h 467"/>
                <a:gd name="T12" fmla="*/ 1372 w 3439"/>
                <a:gd name="T13" fmla="*/ 326 h 467"/>
                <a:gd name="T14" fmla="*/ 0 w 3439"/>
                <a:gd name="T15" fmla="*/ 326 h 467"/>
                <a:gd name="T16" fmla="*/ 0 w 3439"/>
                <a:gd name="T17" fmla="*/ 467 h 467"/>
                <a:gd name="T18" fmla="*/ 1373 w 3439"/>
                <a:gd name="T19" fmla="*/ 467 h 467"/>
                <a:gd name="T20" fmla="*/ 1535 w 3439"/>
                <a:gd name="T21" fmla="*/ 411 h 467"/>
                <a:gd name="T22" fmla="*/ 1627 w 3439"/>
                <a:gd name="T23" fmla="*/ 340 h 467"/>
                <a:gd name="T24" fmla="*/ 1702 w 3439"/>
                <a:gd name="T25" fmla="*/ 314 h 467"/>
                <a:gd name="T26" fmla="*/ 2846 w 3439"/>
                <a:gd name="T27" fmla="*/ 314 h 467"/>
                <a:gd name="T28" fmla="*/ 2999 w 3439"/>
                <a:gd name="T29" fmla="*/ 286 h 467"/>
                <a:gd name="T30" fmla="*/ 3405 w 3439"/>
                <a:gd name="T31" fmla="*/ 133 h 467"/>
                <a:gd name="T32" fmla="*/ 3439 w 3439"/>
                <a:gd name="T33" fmla="*/ 44 h 467"/>
                <a:gd name="T34" fmla="*/ 3355 w 3439"/>
                <a:gd name="T35" fmla="*/ 0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39" h="467">
                  <a:moveTo>
                    <a:pt x="3355" y="0"/>
                  </a:moveTo>
                  <a:cubicBezTo>
                    <a:pt x="2949" y="153"/>
                    <a:pt x="2949" y="153"/>
                    <a:pt x="2949" y="153"/>
                  </a:cubicBezTo>
                  <a:cubicBezTo>
                    <a:pt x="2901" y="171"/>
                    <a:pt x="2846" y="172"/>
                    <a:pt x="2846" y="172"/>
                  </a:cubicBezTo>
                  <a:cubicBezTo>
                    <a:pt x="1702" y="172"/>
                    <a:pt x="1702" y="172"/>
                    <a:pt x="1702" y="172"/>
                  </a:cubicBezTo>
                  <a:cubicBezTo>
                    <a:pt x="1614" y="172"/>
                    <a:pt x="1547" y="222"/>
                    <a:pt x="1540" y="228"/>
                  </a:cubicBezTo>
                  <a:cubicBezTo>
                    <a:pt x="1448" y="300"/>
                    <a:pt x="1448" y="300"/>
                    <a:pt x="1448" y="300"/>
                  </a:cubicBezTo>
                  <a:cubicBezTo>
                    <a:pt x="1417" y="324"/>
                    <a:pt x="1375" y="326"/>
                    <a:pt x="1372" y="326"/>
                  </a:cubicBezTo>
                  <a:cubicBezTo>
                    <a:pt x="0" y="326"/>
                    <a:pt x="0" y="326"/>
                    <a:pt x="0" y="326"/>
                  </a:cubicBezTo>
                  <a:cubicBezTo>
                    <a:pt x="0" y="467"/>
                    <a:pt x="0" y="467"/>
                    <a:pt x="0" y="467"/>
                  </a:cubicBezTo>
                  <a:cubicBezTo>
                    <a:pt x="1373" y="467"/>
                    <a:pt x="1373" y="467"/>
                    <a:pt x="1373" y="467"/>
                  </a:cubicBezTo>
                  <a:cubicBezTo>
                    <a:pt x="1382" y="467"/>
                    <a:pt x="1466" y="466"/>
                    <a:pt x="1535" y="411"/>
                  </a:cubicBezTo>
                  <a:cubicBezTo>
                    <a:pt x="1627" y="340"/>
                    <a:pt x="1627" y="340"/>
                    <a:pt x="1627" y="340"/>
                  </a:cubicBezTo>
                  <a:cubicBezTo>
                    <a:pt x="1629" y="338"/>
                    <a:pt x="1663" y="314"/>
                    <a:pt x="1702" y="314"/>
                  </a:cubicBezTo>
                  <a:cubicBezTo>
                    <a:pt x="2846" y="314"/>
                    <a:pt x="2846" y="314"/>
                    <a:pt x="2846" y="314"/>
                  </a:cubicBezTo>
                  <a:cubicBezTo>
                    <a:pt x="2854" y="314"/>
                    <a:pt x="2927" y="313"/>
                    <a:pt x="2999" y="286"/>
                  </a:cubicBezTo>
                  <a:cubicBezTo>
                    <a:pt x="3405" y="133"/>
                    <a:pt x="3405" y="133"/>
                    <a:pt x="3405" y="133"/>
                  </a:cubicBezTo>
                  <a:cubicBezTo>
                    <a:pt x="3439" y="44"/>
                    <a:pt x="3439" y="44"/>
                    <a:pt x="3439" y="44"/>
                  </a:cubicBezTo>
                  <a:cubicBezTo>
                    <a:pt x="3355" y="0"/>
                    <a:pt x="3355" y="0"/>
                    <a:pt x="3355" y="0"/>
                  </a:cubicBezTo>
                </a:path>
              </a:pathLst>
            </a:custGeom>
            <a:gradFill flip="none" rotWithShape="1">
              <a:gsLst>
                <a:gs pos="0">
                  <a:srgbClr val="FFFFFF">
                    <a:alpha val="0"/>
                  </a:srgbClr>
                </a:gs>
                <a:gs pos="10000">
                  <a:srgbClr val="D45D00">
                    <a:lumMod val="93000"/>
                    <a:lumOff val="7000"/>
                    <a:alpha val="50000"/>
                  </a:srgbClr>
                </a:gs>
                <a:gs pos="31000">
                  <a:srgbClr val="D45D00">
                    <a:alpha val="50000"/>
                    <a:lumMod val="94000"/>
                    <a:lumOff val="6000"/>
                  </a:srgbClr>
                </a:gs>
                <a:gs pos="100000">
                  <a:srgbClr val="D45D00">
                    <a:lumMod val="89000"/>
                    <a:lumOff val="11000"/>
                    <a:alpha val="90000"/>
                  </a:srgbClr>
                </a:gs>
              </a:gsLst>
              <a:lin ang="0" scaled="1"/>
              <a:tileRect/>
            </a:gradFill>
            <a:ln>
              <a:noFill/>
            </a:ln>
          </p:spPr>
          <p:txBody>
            <a:bodyPr vert="horz" wrap="square" lIns="91440" tIns="45720" rIns="91440" bIns="45720" numCol="1" anchor="t" anchorCtr="0" compatLnSpc="1">
              <a:prstTxWarp prst="textNoShape">
                <a:avLst/>
              </a:prstTxWarp>
            </a:bodyPr>
            <a:lstStyle/>
            <a:p>
              <a:pPr>
                <a:defRPr/>
              </a:pPr>
              <a:endParaRPr lang="en-US" kern="0" dirty="0">
                <a:solidFill>
                  <a:sysClr val="windowText" lastClr="000000"/>
                </a:solidFill>
              </a:endParaRPr>
            </a:p>
          </p:txBody>
        </p:sp>
      </p:grpSp>
      <p:sp>
        <p:nvSpPr>
          <p:cNvPr id="25" name="Oval 24"/>
          <p:cNvSpPr/>
          <p:nvPr/>
        </p:nvSpPr>
        <p:spPr bwMode="auto">
          <a:xfrm>
            <a:off x="795631" y="3894722"/>
            <a:ext cx="369478" cy="369478"/>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fontAlgn="base" hangingPunct="0">
              <a:lnSpc>
                <a:spcPct val="95000"/>
              </a:lnSpc>
              <a:spcBef>
                <a:spcPct val="0"/>
              </a:spcBef>
              <a:spcAft>
                <a:spcPct val="0"/>
              </a:spcAft>
              <a:defRPr/>
            </a:pPr>
            <a:endParaRPr lang="en-US" sz="2400" kern="0" dirty="0">
              <a:solidFill>
                <a:srgbClr val="000000"/>
              </a:solidFill>
              <a:ea typeface="ＭＳ Ｐゴシック" charset="0"/>
              <a:cs typeface="Arial Unicode MS" charset="0"/>
            </a:endParaRPr>
          </a:p>
        </p:txBody>
      </p:sp>
      <p:sp>
        <p:nvSpPr>
          <p:cNvPr id="26" name="Oval 25"/>
          <p:cNvSpPr/>
          <p:nvPr/>
        </p:nvSpPr>
        <p:spPr bwMode="auto">
          <a:xfrm>
            <a:off x="1324675" y="3894722"/>
            <a:ext cx="369478" cy="369478"/>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fontAlgn="base" hangingPunct="0">
              <a:lnSpc>
                <a:spcPct val="95000"/>
              </a:lnSpc>
              <a:spcBef>
                <a:spcPct val="0"/>
              </a:spcBef>
              <a:spcAft>
                <a:spcPct val="0"/>
              </a:spcAft>
              <a:defRPr/>
            </a:pPr>
            <a:endParaRPr lang="en-US" sz="2400" kern="0" dirty="0">
              <a:solidFill>
                <a:srgbClr val="000000"/>
              </a:solidFill>
              <a:ea typeface="ＭＳ Ｐゴシック" charset="0"/>
              <a:cs typeface="Arial Unicode MS" charset="0"/>
            </a:endParaRPr>
          </a:p>
        </p:txBody>
      </p:sp>
      <p:sp>
        <p:nvSpPr>
          <p:cNvPr id="27" name="Oval 26"/>
          <p:cNvSpPr/>
          <p:nvPr/>
        </p:nvSpPr>
        <p:spPr bwMode="auto">
          <a:xfrm>
            <a:off x="1853718" y="3894722"/>
            <a:ext cx="369478" cy="369478"/>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fontAlgn="base" hangingPunct="0">
              <a:lnSpc>
                <a:spcPct val="95000"/>
              </a:lnSpc>
              <a:spcBef>
                <a:spcPct val="0"/>
              </a:spcBef>
              <a:spcAft>
                <a:spcPct val="0"/>
              </a:spcAft>
              <a:defRPr/>
            </a:pPr>
            <a:endParaRPr lang="en-US" sz="2400" kern="0" dirty="0">
              <a:solidFill>
                <a:srgbClr val="000000"/>
              </a:solidFill>
              <a:ea typeface="ＭＳ Ｐゴシック" charset="0"/>
              <a:cs typeface="Arial Unicode MS" charset="0"/>
            </a:endParaRPr>
          </a:p>
        </p:txBody>
      </p:sp>
      <p:sp>
        <p:nvSpPr>
          <p:cNvPr id="28" name="Oval 27"/>
          <p:cNvSpPr/>
          <p:nvPr/>
        </p:nvSpPr>
        <p:spPr bwMode="auto">
          <a:xfrm>
            <a:off x="2382762" y="3894722"/>
            <a:ext cx="369478" cy="369478"/>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fontAlgn="base" hangingPunct="0">
              <a:lnSpc>
                <a:spcPct val="95000"/>
              </a:lnSpc>
              <a:spcBef>
                <a:spcPct val="0"/>
              </a:spcBef>
              <a:spcAft>
                <a:spcPct val="0"/>
              </a:spcAft>
              <a:defRPr/>
            </a:pPr>
            <a:endParaRPr lang="en-US" sz="2400" kern="0" dirty="0">
              <a:solidFill>
                <a:srgbClr val="000000"/>
              </a:solidFill>
              <a:ea typeface="ＭＳ Ｐゴシック" charset="0"/>
              <a:cs typeface="Arial Unicode MS" charset="0"/>
            </a:endParaRPr>
          </a:p>
        </p:txBody>
      </p:sp>
      <p:sp>
        <p:nvSpPr>
          <p:cNvPr id="29" name="Oval 28"/>
          <p:cNvSpPr/>
          <p:nvPr/>
        </p:nvSpPr>
        <p:spPr bwMode="auto">
          <a:xfrm>
            <a:off x="2911805" y="3894722"/>
            <a:ext cx="369478" cy="369478"/>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fontAlgn="base" hangingPunct="0">
              <a:lnSpc>
                <a:spcPct val="95000"/>
              </a:lnSpc>
              <a:spcBef>
                <a:spcPct val="0"/>
              </a:spcBef>
              <a:spcAft>
                <a:spcPct val="0"/>
              </a:spcAft>
              <a:defRPr/>
            </a:pPr>
            <a:endParaRPr lang="en-US" sz="2400" kern="0" dirty="0">
              <a:solidFill>
                <a:srgbClr val="000000"/>
              </a:solidFill>
              <a:ea typeface="ＭＳ Ｐゴシック" charset="0"/>
              <a:cs typeface="Arial Unicode MS" charset="0"/>
            </a:endParaRPr>
          </a:p>
        </p:txBody>
      </p:sp>
      <p:cxnSp>
        <p:nvCxnSpPr>
          <p:cNvPr id="35" name="Straight Arrow Connector 34"/>
          <p:cNvCxnSpPr/>
          <p:nvPr/>
        </p:nvCxnSpPr>
        <p:spPr bwMode="auto">
          <a:xfrm>
            <a:off x="980370" y="3666200"/>
            <a:ext cx="0" cy="366174"/>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cxnSp>
        <p:nvCxnSpPr>
          <p:cNvPr id="36" name="Straight Arrow Connector 35"/>
          <p:cNvCxnSpPr/>
          <p:nvPr/>
        </p:nvCxnSpPr>
        <p:spPr bwMode="auto">
          <a:xfrm flipH="1" flipV="1">
            <a:off x="1509414" y="4186979"/>
            <a:ext cx="1" cy="326828"/>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cxnSp>
        <p:nvCxnSpPr>
          <p:cNvPr id="38" name="Straight Arrow Connector 37"/>
          <p:cNvCxnSpPr/>
          <p:nvPr/>
        </p:nvCxnSpPr>
        <p:spPr bwMode="auto">
          <a:xfrm>
            <a:off x="2038458" y="3666200"/>
            <a:ext cx="0" cy="366174"/>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cxnSp>
        <p:nvCxnSpPr>
          <p:cNvPr id="39" name="Straight Arrow Connector 38"/>
          <p:cNvCxnSpPr/>
          <p:nvPr/>
        </p:nvCxnSpPr>
        <p:spPr bwMode="auto">
          <a:xfrm flipH="1" flipV="1">
            <a:off x="2567501" y="4193422"/>
            <a:ext cx="1" cy="326828"/>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cxnSp>
        <p:nvCxnSpPr>
          <p:cNvPr id="41" name="Straight Arrow Connector 40"/>
          <p:cNvCxnSpPr/>
          <p:nvPr/>
        </p:nvCxnSpPr>
        <p:spPr bwMode="auto">
          <a:xfrm>
            <a:off x="3112266" y="3668638"/>
            <a:ext cx="0" cy="366174"/>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sp>
        <p:nvSpPr>
          <p:cNvPr id="48" name="Rectangle 47"/>
          <p:cNvSpPr/>
          <p:nvPr/>
        </p:nvSpPr>
        <p:spPr>
          <a:xfrm>
            <a:off x="7806138" y="3097855"/>
            <a:ext cx="1497660" cy="432778"/>
          </a:xfrm>
          <a:prstGeom prst="rect">
            <a:avLst/>
          </a:prstGeom>
        </p:spPr>
        <p:txBody>
          <a:bodyPr wrap="square">
            <a:spAutoFit/>
          </a:bodyPr>
          <a:lstStyle/>
          <a:p>
            <a:pPr eaLnBrk="0" hangingPunct="0">
              <a:lnSpc>
                <a:spcPct val="95000"/>
              </a:lnSpc>
            </a:pPr>
            <a:r>
              <a:rPr lang="en-US" sz="1200" dirty="0" smtClean="0">
                <a:solidFill>
                  <a:srgbClr val="D45D00"/>
                </a:solidFill>
                <a:ea typeface="ＭＳ Ｐゴシック" charset="0"/>
                <a:cs typeface="Arial Unicode MS" charset="0"/>
              </a:rPr>
              <a:t>Patient </a:t>
            </a:r>
            <a:br>
              <a:rPr lang="en-US" sz="1200" dirty="0" smtClean="0">
                <a:solidFill>
                  <a:srgbClr val="D45D00"/>
                </a:solidFill>
                <a:ea typeface="ＭＳ Ｐゴシック" charset="0"/>
                <a:cs typeface="Arial Unicode MS" charset="0"/>
              </a:rPr>
            </a:br>
            <a:r>
              <a:rPr lang="en-US" sz="1200" dirty="0" smtClean="0">
                <a:solidFill>
                  <a:srgbClr val="D45D00"/>
                </a:solidFill>
                <a:ea typeface="ＭＳ Ｐゴシック" charset="0"/>
                <a:cs typeface="Arial Unicode MS" charset="0"/>
              </a:rPr>
              <a:t>satisfaction</a:t>
            </a:r>
            <a:endParaRPr lang="en-US" sz="1200" dirty="0">
              <a:solidFill>
                <a:srgbClr val="D45D00"/>
              </a:solidFill>
              <a:ea typeface="ＭＳ Ｐゴシック" charset="0"/>
              <a:cs typeface="Arial Unicode MS" charset="0"/>
            </a:endParaRPr>
          </a:p>
        </p:txBody>
      </p:sp>
      <p:sp>
        <p:nvSpPr>
          <p:cNvPr id="49" name="Rectangle 48"/>
          <p:cNvSpPr/>
          <p:nvPr/>
        </p:nvSpPr>
        <p:spPr>
          <a:xfrm>
            <a:off x="7636742" y="2800638"/>
            <a:ext cx="1497660" cy="267766"/>
          </a:xfrm>
          <a:prstGeom prst="rect">
            <a:avLst/>
          </a:prstGeom>
        </p:spPr>
        <p:txBody>
          <a:bodyPr wrap="square">
            <a:spAutoFit/>
          </a:bodyPr>
          <a:lstStyle/>
          <a:p>
            <a:pPr eaLnBrk="0" hangingPunct="0">
              <a:lnSpc>
                <a:spcPct val="95000"/>
              </a:lnSpc>
            </a:pPr>
            <a:r>
              <a:rPr lang="en-US" sz="1200" dirty="0" smtClean="0">
                <a:solidFill>
                  <a:schemeClr val="tx2"/>
                </a:solidFill>
                <a:ea typeface="ＭＳ Ｐゴシック" charset="0"/>
                <a:cs typeface="Arial Unicode MS" charset="0"/>
              </a:rPr>
              <a:t>Quality</a:t>
            </a:r>
            <a:endParaRPr lang="en-US" sz="1200" dirty="0">
              <a:solidFill>
                <a:schemeClr val="tx2"/>
              </a:solidFill>
              <a:ea typeface="ＭＳ Ｐゴシック" charset="0"/>
              <a:cs typeface="Arial Unicode MS" charset="0"/>
            </a:endParaRPr>
          </a:p>
        </p:txBody>
      </p:sp>
      <p:sp>
        <p:nvSpPr>
          <p:cNvPr id="50" name="Rectangle 49"/>
          <p:cNvSpPr/>
          <p:nvPr/>
        </p:nvSpPr>
        <p:spPr>
          <a:xfrm>
            <a:off x="7819308" y="4860880"/>
            <a:ext cx="1497660" cy="297217"/>
          </a:xfrm>
          <a:prstGeom prst="rect">
            <a:avLst/>
          </a:prstGeom>
        </p:spPr>
        <p:txBody>
          <a:bodyPr wrap="square">
            <a:spAutoFit/>
          </a:bodyPr>
          <a:lstStyle/>
          <a:p>
            <a:pPr eaLnBrk="0" hangingPunct="0">
              <a:lnSpc>
                <a:spcPct val="95000"/>
              </a:lnSpc>
            </a:pPr>
            <a:r>
              <a:rPr lang="en-US" sz="1200" dirty="0" smtClean="0">
                <a:solidFill>
                  <a:srgbClr val="888B8D"/>
                </a:solidFill>
                <a:ea typeface="ＭＳ Ｐゴシック" charset="0"/>
                <a:cs typeface="Arial Unicode MS" charset="0"/>
              </a:rPr>
              <a:t>Cost</a:t>
            </a:r>
            <a:endParaRPr lang="en-US" sz="1200" dirty="0">
              <a:solidFill>
                <a:srgbClr val="888B8D"/>
              </a:solidFill>
              <a:ea typeface="ＭＳ Ｐゴシック" charset="0"/>
              <a:cs typeface="Arial Unicode MS" charset="0"/>
            </a:endParaRPr>
          </a:p>
        </p:txBody>
      </p:sp>
      <p:sp>
        <p:nvSpPr>
          <p:cNvPr id="51" name="Rectangle 50"/>
          <p:cNvSpPr/>
          <p:nvPr/>
        </p:nvSpPr>
        <p:spPr>
          <a:xfrm>
            <a:off x="7417793" y="3851725"/>
            <a:ext cx="2079986" cy="491944"/>
          </a:xfrm>
          <a:prstGeom prst="rect">
            <a:avLst/>
          </a:prstGeom>
        </p:spPr>
        <p:txBody>
          <a:bodyPr wrap="square">
            <a:spAutoFit/>
          </a:bodyPr>
          <a:lstStyle/>
          <a:p>
            <a:pPr eaLnBrk="0" hangingPunct="0">
              <a:lnSpc>
                <a:spcPct val="95000"/>
              </a:lnSpc>
            </a:pPr>
            <a:r>
              <a:rPr lang="en-US" sz="1200" b="1" dirty="0" smtClean="0">
                <a:solidFill>
                  <a:srgbClr val="000000"/>
                </a:solidFill>
                <a:ea typeface="ＭＳ Ｐゴシック" charset="0"/>
                <a:cs typeface="Arial Unicode MS" charset="0"/>
              </a:rPr>
              <a:t>Managing </a:t>
            </a:r>
            <a:br>
              <a:rPr lang="en-US" sz="1200" b="1" dirty="0" smtClean="0">
                <a:solidFill>
                  <a:srgbClr val="000000"/>
                </a:solidFill>
                <a:ea typeface="ＭＳ Ｐゴシック" charset="0"/>
                <a:cs typeface="Arial Unicode MS" charset="0"/>
              </a:rPr>
            </a:br>
            <a:r>
              <a:rPr lang="en-US" sz="1200" b="1" dirty="0" smtClean="0">
                <a:solidFill>
                  <a:srgbClr val="000000"/>
                </a:solidFill>
                <a:ea typeface="ＭＳ Ｐゴシック" charset="0"/>
                <a:cs typeface="Arial Unicode MS" charset="0"/>
              </a:rPr>
              <a:t>health</a:t>
            </a:r>
            <a:endParaRPr lang="en-US" sz="1200" b="1" dirty="0">
              <a:solidFill>
                <a:srgbClr val="000000"/>
              </a:solidFill>
              <a:ea typeface="ＭＳ Ｐゴシック" charset="0"/>
              <a:cs typeface="Arial Unicode MS" charset="0"/>
            </a:endParaRPr>
          </a:p>
        </p:txBody>
      </p:sp>
      <p:sp>
        <p:nvSpPr>
          <p:cNvPr id="57" name="Rectangle 56"/>
          <p:cNvSpPr/>
          <p:nvPr/>
        </p:nvSpPr>
        <p:spPr>
          <a:xfrm>
            <a:off x="455623" y="2879778"/>
            <a:ext cx="3263411" cy="2232940"/>
          </a:xfrm>
          <a:prstGeom prst="rect">
            <a:avLst/>
          </a:prstGeom>
          <a:noFill/>
          <a:ln w="12700" cap="rnd" cmpd="sng">
            <a:solidFill>
              <a:srgbClr val="00549F">
                <a:alpha val="80000"/>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9" name="Frame 58"/>
          <p:cNvSpPr/>
          <p:nvPr/>
        </p:nvSpPr>
        <p:spPr>
          <a:xfrm>
            <a:off x="1237038" y="2741442"/>
            <a:ext cx="1700588" cy="312851"/>
          </a:xfrm>
          <a:prstGeom prst="frame">
            <a:avLst>
              <a:gd name="adj1" fmla="val 3628"/>
            </a:avLst>
          </a:prstGeom>
          <a:pattFill prst="ltUpDiag">
            <a:fgClr>
              <a:srgbClr val="00549F"/>
            </a:fgClr>
            <a:bgClr>
              <a:schemeClr val="bg1"/>
            </a:bgClr>
          </a:patt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45720" tIns="45720" rIns="45720" bIns="45720" rtlCol="0" anchor="ctr">
            <a:spAutoFit/>
          </a:bodyPr>
          <a:lstStyle/>
          <a:p>
            <a:pPr algn="ctr"/>
            <a:r>
              <a:rPr lang="en-US" sz="1100" b="1" dirty="0" smtClean="0">
                <a:solidFill>
                  <a:srgbClr val="00549F"/>
                </a:solidFill>
              </a:rPr>
              <a:t>Opportunity analysis</a:t>
            </a:r>
            <a:endParaRPr lang="en-US" sz="1100" dirty="0">
              <a:solidFill>
                <a:srgbClr val="00549F"/>
              </a:solidFill>
            </a:endParaRPr>
          </a:p>
        </p:txBody>
      </p:sp>
      <p:grpSp>
        <p:nvGrpSpPr>
          <p:cNvPr id="11" name="Group 10"/>
          <p:cNvGrpSpPr/>
          <p:nvPr/>
        </p:nvGrpSpPr>
        <p:grpSpPr>
          <a:xfrm>
            <a:off x="3889614" y="1992492"/>
            <a:ext cx="3089762" cy="1871401"/>
            <a:chOff x="3889614" y="1992492"/>
            <a:chExt cx="3089762" cy="1871401"/>
          </a:xfrm>
        </p:grpSpPr>
        <p:sp>
          <p:nvSpPr>
            <p:cNvPr id="19" name="Rectangle 18"/>
            <p:cNvSpPr/>
            <p:nvPr/>
          </p:nvSpPr>
          <p:spPr>
            <a:xfrm>
              <a:off x="3889614" y="2107644"/>
              <a:ext cx="3089762" cy="1319465"/>
            </a:xfrm>
            <a:prstGeom prst="rect">
              <a:avLst/>
            </a:prstGeom>
            <a:solidFill>
              <a:srgbClr val="96172E">
                <a:alpha val="9000"/>
              </a:srgbClr>
            </a:solidFill>
            <a:ln w="9525" cap="rnd" cmpd="sng">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 name="Oval 31"/>
            <p:cNvSpPr/>
            <p:nvPr/>
          </p:nvSpPr>
          <p:spPr bwMode="auto">
            <a:xfrm>
              <a:off x="4450661" y="3560197"/>
              <a:ext cx="303696" cy="303696"/>
            </a:xfrm>
            <a:prstGeom prst="ellipse">
              <a:avLst/>
            </a:prstGeom>
            <a:solidFill>
              <a:srgbClr val="FFFFFF">
                <a:alpha val="69804"/>
              </a:srgbClr>
            </a:solidFill>
            <a:ln>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hangingPunct="0">
                <a:lnSpc>
                  <a:spcPct val="95000"/>
                </a:lnSpc>
                <a:defRPr/>
              </a:pPr>
              <a:endParaRPr lang="en-US" sz="2400" kern="0" dirty="0">
                <a:solidFill>
                  <a:srgbClr val="000000"/>
                </a:solidFill>
                <a:ea typeface="ＭＳ Ｐゴシック" charset="0"/>
                <a:cs typeface="Arial Unicode MS" charset="0"/>
              </a:endParaRPr>
            </a:p>
          </p:txBody>
        </p:sp>
        <p:sp>
          <p:nvSpPr>
            <p:cNvPr id="33" name="Oval 32"/>
            <p:cNvSpPr/>
            <p:nvPr/>
          </p:nvSpPr>
          <p:spPr bwMode="auto">
            <a:xfrm>
              <a:off x="5912455" y="3202387"/>
              <a:ext cx="649338" cy="649338"/>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hangingPunct="0">
                <a:lnSpc>
                  <a:spcPct val="95000"/>
                </a:lnSpc>
                <a:defRPr/>
              </a:pPr>
              <a:endParaRPr lang="en-US" sz="2400" kern="0" dirty="0">
                <a:solidFill>
                  <a:srgbClr val="000000"/>
                </a:solidFill>
                <a:ea typeface="ＭＳ Ｐゴシック" charset="0"/>
                <a:cs typeface="Arial Unicode MS" charset="0"/>
              </a:endParaRPr>
            </a:p>
          </p:txBody>
        </p:sp>
        <p:cxnSp>
          <p:nvCxnSpPr>
            <p:cNvPr id="43" name="Straight Arrow Connector 42"/>
            <p:cNvCxnSpPr/>
            <p:nvPr/>
          </p:nvCxnSpPr>
          <p:spPr bwMode="auto">
            <a:xfrm>
              <a:off x="4607071" y="3289727"/>
              <a:ext cx="0" cy="366174"/>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cxnSp>
          <p:nvCxnSpPr>
            <p:cNvPr id="45" name="Straight Arrow Connector 44"/>
            <p:cNvCxnSpPr/>
            <p:nvPr/>
          </p:nvCxnSpPr>
          <p:spPr bwMode="auto">
            <a:xfrm>
              <a:off x="6237124" y="2881947"/>
              <a:ext cx="0" cy="366174"/>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sp>
          <p:nvSpPr>
            <p:cNvPr id="56" name="Rectangle 55"/>
            <p:cNvSpPr/>
            <p:nvPr/>
          </p:nvSpPr>
          <p:spPr>
            <a:xfrm>
              <a:off x="3889614" y="2107644"/>
              <a:ext cx="3089762" cy="1319465"/>
            </a:xfrm>
            <a:prstGeom prst="rect">
              <a:avLst/>
            </a:prstGeom>
            <a:noFill/>
            <a:ln w="12700" cap="rnd" cmpd="sng">
              <a:solidFill>
                <a:srgbClr val="96172E">
                  <a:alpha val="80000"/>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3" name="Frame 62"/>
            <p:cNvSpPr/>
            <p:nvPr/>
          </p:nvSpPr>
          <p:spPr>
            <a:xfrm>
              <a:off x="4870254" y="1992492"/>
              <a:ext cx="1244300" cy="281851"/>
            </a:xfrm>
            <a:prstGeom prst="frame">
              <a:avLst>
                <a:gd name="adj1" fmla="val 3628"/>
              </a:avLst>
            </a:prstGeom>
            <a:pattFill prst="ltUpDiag">
              <a:fgClr>
                <a:srgbClr val="96172E"/>
              </a:fgClr>
              <a:bgClr>
                <a:schemeClr val="bg1"/>
              </a:bgClr>
            </a:patt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45720" tIns="45720" rIns="45720" bIns="45720" rtlCol="0" anchor="ctr">
              <a:noAutofit/>
            </a:bodyPr>
            <a:lstStyle/>
            <a:p>
              <a:pPr algn="ctr"/>
              <a:r>
                <a:rPr lang="en-US" sz="1100" b="1" dirty="0" smtClean="0">
                  <a:solidFill>
                    <a:srgbClr val="C00000"/>
                  </a:solidFill>
                </a:rPr>
                <a:t>Administration</a:t>
              </a:r>
              <a:endParaRPr lang="en-US" sz="1100" dirty="0">
                <a:solidFill>
                  <a:srgbClr val="C00000"/>
                </a:solidFill>
              </a:endParaRPr>
            </a:p>
          </p:txBody>
        </p:sp>
        <p:sp>
          <p:nvSpPr>
            <p:cNvPr id="55" name="TextBox 54"/>
            <p:cNvSpPr txBox="1"/>
            <p:nvPr/>
          </p:nvSpPr>
          <p:spPr>
            <a:xfrm>
              <a:off x="3943771" y="2341311"/>
              <a:ext cx="1653277" cy="355482"/>
            </a:xfrm>
            <a:prstGeom prst="rect">
              <a:avLst/>
            </a:prstGeom>
            <a:solidFill>
              <a:schemeClr val="bg1"/>
            </a:solidFill>
            <a:ln w="6350">
              <a:solidFill>
                <a:srgbClr val="C00000"/>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sp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chemeClr val="bg1"/>
                  </a:solidFill>
                  <a:effectLst/>
                  <a:uLnTx/>
                  <a:uFillTx/>
                  <a:ea typeface="ＭＳ Ｐゴシック" charset="0"/>
                  <a:cs typeface="Arial Unicode MS" charset="0"/>
                </a:defRPr>
              </a:lvl1pPr>
            </a:lstStyle>
            <a:p>
              <a:r>
                <a:rPr lang="en-US" sz="900" dirty="0" smtClean="0">
                  <a:solidFill>
                    <a:srgbClr val="53565A"/>
                  </a:solidFill>
                </a:rPr>
                <a:t>ID and align members </a:t>
              </a:r>
              <a:br>
                <a:rPr lang="en-US" sz="900" dirty="0" smtClean="0">
                  <a:solidFill>
                    <a:srgbClr val="53565A"/>
                  </a:solidFill>
                </a:rPr>
              </a:br>
              <a:r>
                <a:rPr lang="en-US" sz="900" dirty="0" smtClean="0">
                  <a:solidFill>
                    <a:srgbClr val="53565A"/>
                  </a:solidFill>
                </a:rPr>
                <a:t>to providers</a:t>
              </a:r>
              <a:endParaRPr lang="en-US" sz="900" dirty="0">
                <a:solidFill>
                  <a:srgbClr val="53565A"/>
                </a:solidFill>
              </a:endParaRPr>
            </a:p>
          </p:txBody>
        </p:sp>
        <p:sp>
          <p:nvSpPr>
            <p:cNvPr id="42" name="TextBox 41"/>
            <p:cNvSpPr txBox="1"/>
            <p:nvPr/>
          </p:nvSpPr>
          <p:spPr>
            <a:xfrm>
              <a:off x="3943772" y="2817830"/>
              <a:ext cx="1657525" cy="487056"/>
            </a:xfrm>
            <a:prstGeom prst="rect">
              <a:avLst/>
            </a:prstGeom>
            <a:solidFill>
              <a:schemeClr val="bg1"/>
            </a:solidFill>
            <a:ln w="6350">
              <a:solidFill>
                <a:srgbClr val="C00000"/>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sp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chemeClr val="bg1"/>
                  </a:solidFill>
                  <a:effectLst/>
                  <a:uLnTx/>
                  <a:uFillTx/>
                  <a:ea typeface="ＭＳ Ｐゴシック" charset="0"/>
                  <a:cs typeface="Arial Unicode MS" charset="0"/>
                </a:defRPr>
              </a:lvl1pPr>
            </a:lstStyle>
            <a:p>
              <a:r>
                <a:rPr lang="en-US" sz="900" dirty="0" smtClean="0">
                  <a:solidFill>
                    <a:srgbClr val="53565A"/>
                  </a:solidFill>
                </a:rPr>
                <a:t>How do you calculate </a:t>
              </a:r>
              <a:br>
                <a:rPr lang="en-US" sz="900" dirty="0" smtClean="0">
                  <a:solidFill>
                    <a:srgbClr val="53565A"/>
                  </a:solidFill>
                </a:rPr>
              </a:br>
              <a:r>
                <a:rPr lang="en-US" sz="900" dirty="0" smtClean="0">
                  <a:solidFill>
                    <a:srgbClr val="53565A"/>
                  </a:solidFill>
                </a:rPr>
                <a:t>the payment based on performance?</a:t>
              </a:r>
              <a:endParaRPr lang="en-US" sz="900" dirty="0">
                <a:solidFill>
                  <a:srgbClr val="53565A"/>
                </a:solidFill>
              </a:endParaRPr>
            </a:p>
          </p:txBody>
        </p:sp>
        <p:sp>
          <p:nvSpPr>
            <p:cNvPr id="44" name="TextBox 43"/>
            <p:cNvSpPr txBox="1"/>
            <p:nvPr/>
          </p:nvSpPr>
          <p:spPr>
            <a:xfrm>
              <a:off x="5667692" y="2415754"/>
              <a:ext cx="1157569" cy="487056"/>
            </a:xfrm>
            <a:prstGeom prst="rect">
              <a:avLst/>
            </a:prstGeom>
            <a:solidFill>
              <a:schemeClr val="bg1"/>
            </a:solidFill>
            <a:ln w="6350">
              <a:solidFill>
                <a:srgbClr val="C00000"/>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sp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chemeClr val="bg1"/>
                  </a:solidFill>
                  <a:effectLst/>
                  <a:uLnTx/>
                  <a:uFillTx/>
                  <a:ea typeface="ＭＳ Ｐゴシック" charset="0"/>
                  <a:cs typeface="Arial Unicode MS" charset="0"/>
                </a:defRPr>
              </a:lvl1pPr>
            </a:lstStyle>
            <a:p>
              <a:r>
                <a:rPr lang="en-US" sz="900" dirty="0" smtClean="0">
                  <a:solidFill>
                    <a:srgbClr val="53565A"/>
                  </a:solidFill>
                </a:rPr>
                <a:t>How do I measure quality and efficiency?</a:t>
              </a:r>
              <a:endParaRPr lang="en-US" sz="900" dirty="0">
                <a:solidFill>
                  <a:srgbClr val="53565A"/>
                </a:solidFill>
              </a:endParaRPr>
            </a:p>
          </p:txBody>
        </p:sp>
      </p:grpSp>
      <p:sp>
        <p:nvSpPr>
          <p:cNvPr id="34" name="TextBox 33"/>
          <p:cNvSpPr txBox="1"/>
          <p:nvPr/>
        </p:nvSpPr>
        <p:spPr>
          <a:xfrm>
            <a:off x="515606" y="3209462"/>
            <a:ext cx="772193" cy="511862"/>
          </a:xfrm>
          <a:prstGeom prst="rect">
            <a:avLst/>
          </a:prstGeom>
          <a:solidFill>
            <a:schemeClr val="bg1"/>
          </a:solidFill>
          <a:ln w="6350">
            <a:solidFill>
              <a:schemeClr val="accent6"/>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rgbClr val="53565A"/>
                </a:solidFill>
                <a:effectLst/>
                <a:uLnTx/>
                <a:uFillTx/>
                <a:ea typeface="ＭＳ Ｐゴシック" charset="0"/>
                <a:cs typeface="Arial Unicode MS" charset="0"/>
              </a:defRPr>
            </a:lvl1pPr>
          </a:lstStyle>
          <a:p>
            <a:r>
              <a:rPr lang="en-US" sz="900" dirty="0" smtClean="0">
                <a:solidFill>
                  <a:schemeClr val="tx1"/>
                </a:solidFill>
              </a:rPr>
              <a:t>Market Drivers and LOB</a:t>
            </a:r>
            <a:endParaRPr lang="en-US" sz="900" dirty="0">
              <a:solidFill>
                <a:schemeClr val="tx1"/>
              </a:solidFill>
            </a:endParaRPr>
          </a:p>
        </p:txBody>
      </p:sp>
      <p:sp>
        <p:nvSpPr>
          <p:cNvPr id="37" name="TextBox 36"/>
          <p:cNvSpPr txBox="1"/>
          <p:nvPr/>
        </p:nvSpPr>
        <p:spPr>
          <a:xfrm>
            <a:off x="1338912" y="3074849"/>
            <a:ext cx="987029" cy="646477"/>
          </a:xfrm>
          <a:prstGeom prst="rect">
            <a:avLst/>
          </a:prstGeom>
          <a:solidFill>
            <a:schemeClr val="bg1"/>
          </a:solidFill>
          <a:ln w="6350">
            <a:solidFill>
              <a:schemeClr val="accent6"/>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chemeClr val="bg1"/>
                </a:solidFill>
                <a:effectLst/>
                <a:uLnTx/>
                <a:uFillTx/>
                <a:ea typeface="ＭＳ Ｐゴシック" charset="0"/>
                <a:cs typeface="Arial Unicode MS" charset="0"/>
              </a:defRPr>
            </a:lvl1pPr>
          </a:lstStyle>
          <a:p>
            <a:r>
              <a:rPr lang="en-US" sz="900" dirty="0" smtClean="0">
                <a:solidFill>
                  <a:schemeClr val="tx1"/>
                </a:solidFill>
              </a:rPr>
              <a:t>Do I have the right providers to support VBC initiative</a:t>
            </a:r>
            <a:r>
              <a:rPr lang="en-US" sz="900" dirty="0" smtClean="0">
                <a:solidFill>
                  <a:srgbClr val="53565A"/>
                </a:solidFill>
              </a:rPr>
              <a:t>?</a:t>
            </a:r>
            <a:endParaRPr lang="en-US" sz="900" dirty="0">
              <a:solidFill>
                <a:schemeClr val="tx1"/>
              </a:solidFill>
            </a:endParaRPr>
          </a:p>
        </p:txBody>
      </p:sp>
      <p:sp>
        <p:nvSpPr>
          <p:cNvPr id="40" name="TextBox 39"/>
          <p:cNvSpPr txBox="1"/>
          <p:nvPr/>
        </p:nvSpPr>
        <p:spPr>
          <a:xfrm>
            <a:off x="2451609" y="3075098"/>
            <a:ext cx="1207443" cy="650372"/>
          </a:xfrm>
          <a:prstGeom prst="rect">
            <a:avLst/>
          </a:prstGeom>
          <a:solidFill>
            <a:schemeClr val="bg1"/>
          </a:solidFill>
          <a:ln w="6350">
            <a:solidFill>
              <a:schemeClr val="accent6"/>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chemeClr val="bg1"/>
                </a:solidFill>
                <a:effectLst/>
                <a:uLnTx/>
                <a:uFillTx/>
                <a:ea typeface="ＭＳ Ｐゴシック" charset="0"/>
                <a:cs typeface="Arial Unicode MS" charset="0"/>
              </a:defRPr>
            </a:lvl1pPr>
          </a:lstStyle>
          <a:p>
            <a:r>
              <a:rPr lang="en-US" sz="900" dirty="0" smtClean="0">
                <a:solidFill>
                  <a:srgbClr val="53565A"/>
                </a:solidFill>
              </a:rPr>
              <a:t>How can I incent </a:t>
            </a:r>
          </a:p>
          <a:p>
            <a:r>
              <a:rPr lang="en-US" sz="900" dirty="0" smtClean="0">
                <a:solidFill>
                  <a:srgbClr val="53565A"/>
                </a:solidFill>
              </a:rPr>
              <a:t>my providers to </a:t>
            </a:r>
          </a:p>
          <a:p>
            <a:r>
              <a:rPr lang="en-US" sz="900" dirty="0" smtClean="0">
                <a:solidFill>
                  <a:srgbClr val="53565A"/>
                </a:solidFill>
              </a:rPr>
              <a:t>help align with initiatives?</a:t>
            </a:r>
            <a:endParaRPr lang="en-US" sz="900" dirty="0">
              <a:solidFill>
                <a:srgbClr val="53565A"/>
              </a:solidFill>
            </a:endParaRPr>
          </a:p>
        </p:txBody>
      </p:sp>
      <p:sp>
        <p:nvSpPr>
          <p:cNvPr id="52" name="TextBox 51"/>
          <p:cNvSpPr txBox="1"/>
          <p:nvPr/>
        </p:nvSpPr>
        <p:spPr>
          <a:xfrm>
            <a:off x="983672" y="4499047"/>
            <a:ext cx="710481" cy="514946"/>
          </a:xfrm>
          <a:prstGeom prst="rect">
            <a:avLst/>
          </a:prstGeom>
          <a:solidFill>
            <a:schemeClr val="bg1"/>
          </a:solidFill>
          <a:ln w="6350">
            <a:solidFill>
              <a:schemeClr val="accent6"/>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chemeClr val="bg1"/>
                </a:solidFill>
                <a:effectLst/>
                <a:uLnTx/>
                <a:uFillTx/>
                <a:ea typeface="ＭＳ Ｐゴシック" charset="0"/>
                <a:cs typeface="Arial Unicode MS" charset="0"/>
              </a:defRPr>
            </a:lvl1pPr>
          </a:lstStyle>
          <a:p>
            <a:r>
              <a:rPr lang="en-US" sz="900" dirty="0" smtClean="0">
                <a:solidFill>
                  <a:srgbClr val="53565A"/>
                </a:solidFill>
              </a:rPr>
              <a:t>Strategy </a:t>
            </a:r>
          </a:p>
          <a:p>
            <a:r>
              <a:rPr lang="en-US" sz="900" dirty="0">
                <a:solidFill>
                  <a:srgbClr val="53565A"/>
                </a:solidFill>
              </a:rPr>
              <a:t>d</a:t>
            </a:r>
            <a:r>
              <a:rPr lang="en-US" sz="900" dirty="0" smtClean="0">
                <a:solidFill>
                  <a:srgbClr val="53565A"/>
                </a:solidFill>
              </a:rPr>
              <a:t>ictating</a:t>
            </a:r>
          </a:p>
          <a:p>
            <a:r>
              <a:rPr lang="en-US" sz="900" dirty="0" smtClean="0">
                <a:solidFill>
                  <a:srgbClr val="53565A"/>
                </a:solidFill>
              </a:rPr>
              <a:t>VBC</a:t>
            </a:r>
          </a:p>
        </p:txBody>
      </p:sp>
      <p:sp>
        <p:nvSpPr>
          <p:cNvPr id="53" name="TextBox 52"/>
          <p:cNvSpPr txBox="1"/>
          <p:nvPr/>
        </p:nvSpPr>
        <p:spPr>
          <a:xfrm>
            <a:off x="1995488" y="4479276"/>
            <a:ext cx="1237099" cy="487056"/>
          </a:xfrm>
          <a:prstGeom prst="rect">
            <a:avLst/>
          </a:prstGeom>
          <a:solidFill>
            <a:schemeClr val="bg1"/>
          </a:solidFill>
          <a:ln w="6350">
            <a:solidFill>
              <a:schemeClr val="accent6"/>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spAutoFit/>
          </a:bodyPr>
          <a:lstStyle>
            <a:defPPr>
              <a:defRPr lang="en-US"/>
            </a:defPPr>
            <a:lvl1pPr marR="0" lvl="0" indent="0" eaLnBrk="0" fontAlgn="auto" hangingPunct="0">
              <a:lnSpc>
                <a:spcPct val="95000"/>
              </a:lnSpc>
              <a:spcBef>
                <a:spcPts val="0"/>
              </a:spcBef>
              <a:spcAft>
                <a:spcPts val="0"/>
              </a:spcAft>
              <a:buClrTx/>
              <a:buSzTx/>
              <a:buFontTx/>
              <a:buNone/>
              <a:tabLst/>
              <a:defRPr kumimoji="0" sz="1100" b="0" i="0" u="none" strike="noStrike" kern="0" cap="none" spc="0" normalizeH="0" baseline="0">
                <a:ln>
                  <a:noFill/>
                </a:ln>
                <a:solidFill>
                  <a:schemeClr val="bg1"/>
                </a:solidFill>
                <a:effectLst/>
                <a:uLnTx/>
                <a:uFillTx/>
                <a:ea typeface="ＭＳ Ｐゴシック" charset="0"/>
                <a:cs typeface="Arial Unicode MS" charset="0"/>
              </a:defRPr>
            </a:lvl1pPr>
          </a:lstStyle>
          <a:p>
            <a:r>
              <a:rPr lang="en-US" sz="900" dirty="0" smtClean="0">
                <a:solidFill>
                  <a:srgbClr val="53565A"/>
                </a:solidFill>
              </a:rPr>
              <a:t>How am I measuring </a:t>
            </a:r>
          </a:p>
          <a:p>
            <a:r>
              <a:rPr lang="en-US" sz="900" dirty="0" smtClean="0">
                <a:solidFill>
                  <a:srgbClr val="53565A"/>
                </a:solidFill>
              </a:rPr>
              <a:t>providers against metrics?</a:t>
            </a:r>
            <a:endParaRPr lang="en-US" sz="900" dirty="0">
              <a:solidFill>
                <a:srgbClr val="53565A"/>
              </a:solidFill>
            </a:endParaRPr>
          </a:p>
        </p:txBody>
      </p:sp>
      <p:grpSp>
        <p:nvGrpSpPr>
          <p:cNvPr id="10" name="Group 9"/>
          <p:cNvGrpSpPr/>
          <p:nvPr/>
        </p:nvGrpSpPr>
        <p:grpSpPr>
          <a:xfrm>
            <a:off x="3805706" y="3567415"/>
            <a:ext cx="2807030" cy="2159251"/>
            <a:chOff x="3805706" y="3567415"/>
            <a:chExt cx="2807030" cy="2159251"/>
          </a:xfrm>
        </p:grpSpPr>
        <p:grpSp>
          <p:nvGrpSpPr>
            <p:cNvPr id="9" name="Group 8"/>
            <p:cNvGrpSpPr/>
            <p:nvPr/>
          </p:nvGrpSpPr>
          <p:grpSpPr>
            <a:xfrm>
              <a:off x="4704818" y="3567415"/>
              <a:ext cx="1907918" cy="2159251"/>
              <a:chOff x="4704818" y="3567415"/>
              <a:chExt cx="1907918" cy="2159251"/>
            </a:xfrm>
          </p:grpSpPr>
          <p:sp>
            <p:nvSpPr>
              <p:cNvPr id="31" name="Oval 30"/>
              <p:cNvSpPr/>
              <p:nvPr/>
            </p:nvSpPr>
            <p:spPr bwMode="auto">
              <a:xfrm>
                <a:off x="4843834" y="3567415"/>
                <a:ext cx="1037177" cy="1037177"/>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hangingPunct="0">
                  <a:lnSpc>
                    <a:spcPct val="95000"/>
                  </a:lnSpc>
                  <a:defRPr/>
                </a:pPr>
                <a:endParaRPr lang="en-US" sz="2400" kern="0" dirty="0">
                  <a:solidFill>
                    <a:srgbClr val="000000"/>
                  </a:solidFill>
                  <a:ea typeface="ＭＳ Ｐゴシック" charset="0"/>
                  <a:cs typeface="Arial Unicode MS" charset="0"/>
                </a:endParaRPr>
              </a:p>
            </p:txBody>
          </p:sp>
          <p:cxnSp>
            <p:nvCxnSpPr>
              <p:cNvPr id="66" name="Straight Arrow Connector 65"/>
              <p:cNvCxnSpPr/>
              <p:nvPr/>
            </p:nvCxnSpPr>
            <p:spPr bwMode="auto">
              <a:xfrm flipV="1">
                <a:off x="5404789" y="4517486"/>
                <a:ext cx="1" cy="448846"/>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sp>
            <p:nvSpPr>
              <p:cNvPr id="61" name="Frame 60"/>
              <p:cNvSpPr/>
              <p:nvPr/>
            </p:nvSpPr>
            <p:spPr>
              <a:xfrm>
                <a:off x="4704818" y="3942507"/>
                <a:ext cx="1328145" cy="281851"/>
              </a:xfrm>
              <a:prstGeom prst="frame">
                <a:avLst>
                  <a:gd name="adj1" fmla="val 3628"/>
                </a:avLst>
              </a:prstGeom>
              <a:pattFill prst="ltUpDiag">
                <a:fgClr>
                  <a:srgbClr val="00549F"/>
                </a:fgClr>
                <a:bgClr>
                  <a:schemeClr val="bg1"/>
                </a:bgClr>
              </a:patt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45720" tIns="45720" rIns="45720" bIns="45720" rtlCol="0" anchor="ctr">
                <a:spAutoFit/>
              </a:bodyPr>
              <a:lstStyle/>
              <a:p>
                <a:pPr algn="ctr"/>
                <a:r>
                  <a:rPr lang="en-US" sz="1100" b="1" dirty="0" smtClean="0">
                    <a:solidFill>
                      <a:srgbClr val="799900"/>
                    </a:solidFill>
                  </a:rPr>
                  <a:t>Care management</a:t>
                </a:r>
                <a:endParaRPr lang="en-US" sz="1100" dirty="0">
                  <a:solidFill>
                    <a:srgbClr val="799900"/>
                  </a:solidFill>
                </a:endParaRPr>
              </a:p>
            </p:txBody>
          </p:sp>
          <p:sp>
            <p:nvSpPr>
              <p:cNvPr id="54" name="TextBox 53"/>
              <p:cNvSpPr txBox="1"/>
              <p:nvPr/>
            </p:nvSpPr>
            <p:spPr>
              <a:xfrm>
                <a:off x="5285315" y="4892666"/>
                <a:ext cx="1327421" cy="834000"/>
              </a:xfrm>
              <a:prstGeom prst="rect">
                <a:avLst/>
              </a:prstGeom>
              <a:solidFill>
                <a:schemeClr val="bg1"/>
              </a:solidFill>
              <a:ln w="6350">
                <a:solidFill>
                  <a:srgbClr val="799900"/>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spAutoFit/>
              </a:bodyPr>
              <a:lstStyle>
                <a:defPPr>
                  <a:defRPr lang="en-US"/>
                </a:defPPr>
                <a:lvl1pPr marL="0" marR="0" indent="0" algn="ctr" defTabSz="914400" eaLnBrk="0" latinLnBrk="0" hangingPunct="0">
                  <a:lnSpc>
                    <a:spcPct val="95000"/>
                  </a:lnSpc>
                  <a:buClrTx/>
                  <a:buSzTx/>
                  <a:buFontTx/>
                  <a:buNone/>
                  <a:tabLst/>
                  <a:defRPr kumimoji="0" sz="1000" b="0" i="0" u="none" strike="noStrike" cap="none" normalizeH="0" baseline="0">
                    <a:ln>
                      <a:noFill/>
                    </a:ln>
                    <a:solidFill>
                      <a:srgbClr val="000000"/>
                    </a:solidFill>
                    <a:effectLst/>
                    <a:ea typeface="ＭＳ Ｐゴシック" charset="0"/>
                    <a:cs typeface="Arial Unicode MS" charset="0"/>
                  </a:defRPr>
                </a:lvl1pPr>
              </a:lstStyle>
              <a:p>
                <a:pPr algn="l">
                  <a:defRPr/>
                </a:pPr>
                <a:r>
                  <a:rPr lang="en-US" sz="900" kern="0" dirty="0" smtClean="0">
                    <a:solidFill>
                      <a:srgbClr val="53565A"/>
                    </a:solidFill>
                  </a:rPr>
                  <a:t>How do you influence </a:t>
                </a:r>
              </a:p>
              <a:p>
                <a:pPr algn="l">
                  <a:defRPr/>
                </a:pPr>
                <a:r>
                  <a:rPr lang="en-US" sz="900" kern="0" dirty="0" smtClean="0">
                    <a:solidFill>
                      <a:srgbClr val="53565A"/>
                    </a:solidFill>
                  </a:rPr>
                  <a:t>behavioral change</a:t>
                </a:r>
              </a:p>
              <a:p>
                <a:pPr algn="l">
                  <a:defRPr/>
                </a:pPr>
                <a:r>
                  <a:rPr lang="en-US" sz="900" kern="0" dirty="0" smtClean="0">
                    <a:solidFill>
                      <a:srgbClr val="53565A"/>
                    </a:solidFill>
                  </a:rPr>
                  <a:t>How do you manage </a:t>
                </a:r>
              </a:p>
              <a:p>
                <a:pPr algn="l">
                  <a:defRPr/>
                </a:pPr>
                <a:r>
                  <a:rPr lang="en-US" sz="900" kern="0" dirty="0" smtClean="0">
                    <a:solidFill>
                      <a:srgbClr val="53565A"/>
                    </a:solidFill>
                  </a:rPr>
                  <a:t>incentives? </a:t>
                </a:r>
              </a:p>
              <a:p>
                <a:pPr algn="l">
                  <a:defRPr/>
                </a:pPr>
                <a:r>
                  <a:rPr lang="en-US" sz="900" kern="0" dirty="0" smtClean="0">
                    <a:solidFill>
                      <a:srgbClr val="53565A"/>
                    </a:solidFill>
                  </a:rPr>
                  <a:t>Provider engagement</a:t>
                </a:r>
              </a:p>
            </p:txBody>
          </p:sp>
        </p:grpSp>
        <p:grpSp>
          <p:nvGrpSpPr>
            <p:cNvPr id="8" name="Group 7"/>
            <p:cNvGrpSpPr/>
            <p:nvPr/>
          </p:nvGrpSpPr>
          <p:grpSpPr>
            <a:xfrm>
              <a:off x="3805706" y="3955253"/>
              <a:ext cx="1395224" cy="1720115"/>
              <a:chOff x="3805706" y="3955253"/>
              <a:chExt cx="1395224" cy="1720115"/>
            </a:xfrm>
          </p:grpSpPr>
          <p:sp>
            <p:nvSpPr>
              <p:cNvPr id="30" name="Oval 29"/>
              <p:cNvSpPr/>
              <p:nvPr/>
            </p:nvSpPr>
            <p:spPr bwMode="auto">
              <a:xfrm>
                <a:off x="3993105" y="3955253"/>
                <a:ext cx="649338" cy="649338"/>
              </a:xfrm>
              <a:prstGeom prst="ellipse">
                <a:avLst/>
              </a:prstGeom>
              <a:solidFill>
                <a:srgbClr val="FFFFFF">
                  <a:alpha val="69804"/>
                </a:srgbClr>
              </a:solidFill>
              <a:ln w="6350">
                <a:solidFill>
                  <a:srgbClr val="FFFFFF"/>
                </a:solidFill>
              </a:ln>
              <a:effectLst>
                <a:outerShdw blurRad="50800" dist="50800" dir="2700000" algn="tl" rotWithShape="0">
                  <a:prstClr val="black">
                    <a:alpha val="25000"/>
                  </a:prstClr>
                </a:outerShdw>
              </a:effectLst>
              <a:extLst/>
            </p:spPr>
            <p:txBody>
              <a:bodyPr vert="horz" wrap="square" lIns="0" tIns="0" rIns="0" bIns="0" numCol="1" rtlCol="0" anchor="ctr" anchorCtr="0" compatLnSpc="1">
                <a:prstTxWarp prst="textNoShape">
                  <a:avLst/>
                </a:prstTxWarp>
              </a:bodyPr>
              <a:lstStyle/>
              <a:p>
                <a:pPr algn="ctr" eaLnBrk="0" hangingPunct="0">
                  <a:lnSpc>
                    <a:spcPct val="95000"/>
                  </a:lnSpc>
                  <a:defRPr/>
                </a:pPr>
                <a:endParaRPr lang="en-US" sz="2400" kern="0" dirty="0">
                  <a:solidFill>
                    <a:srgbClr val="000000"/>
                  </a:solidFill>
                  <a:ea typeface="ＭＳ Ｐゴシック" charset="0"/>
                  <a:cs typeface="Arial Unicode MS" charset="0"/>
                </a:endParaRPr>
              </a:p>
            </p:txBody>
          </p:sp>
          <p:cxnSp>
            <p:nvCxnSpPr>
              <p:cNvPr id="46" name="Straight Arrow Connector 45"/>
              <p:cNvCxnSpPr/>
              <p:nvPr/>
            </p:nvCxnSpPr>
            <p:spPr bwMode="auto">
              <a:xfrm flipV="1">
                <a:off x="4317773" y="4517126"/>
                <a:ext cx="1" cy="496867"/>
              </a:xfrm>
              <a:prstGeom prst="straightConnector1">
                <a:avLst/>
              </a:prstGeom>
              <a:gradFill rotWithShape="1">
                <a:gsLst>
                  <a:gs pos="0">
                    <a:srgbClr val="D45D00">
                      <a:gamma/>
                      <a:tint val="80000"/>
                      <a:invGamma/>
                    </a:srgbClr>
                  </a:gs>
                  <a:gs pos="100000">
                    <a:srgbClr val="D45D00"/>
                  </a:gs>
                </a:gsLst>
                <a:lin ang="5400000" scaled="1"/>
              </a:gradFill>
              <a:ln w="12700" cap="flat" cmpd="sng" algn="ctr">
                <a:solidFill>
                  <a:srgbClr val="FFFFFF"/>
                </a:solidFill>
                <a:prstDash val="solid"/>
                <a:round/>
                <a:headEnd type="none" w="med" len="med"/>
                <a:tailEnd type="oval" w="sm" len="sm"/>
              </a:ln>
              <a:effectLst>
                <a:outerShdw blurRad="50800" dist="12700" dir="2700000" algn="tl" rotWithShape="0">
                  <a:prstClr val="black">
                    <a:alpha val="40000"/>
                  </a:prstClr>
                </a:outerShdw>
              </a:effectLst>
              <a:extLst/>
            </p:spPr>
          </p:cxnSp>
          <p:sp>
            <p:nvSpPr>
              <p:cNvPr id="67" name="TextBox 66"/>
              <p:cNvSpPr txBox="1"/>
              <p:nvPr/>
            </p:nvSpPr>
            <p:spPr>
              <a:xfrm>
                <a:off x="3805706" y="4925163"/>
                <a:ext cx="1395224" cy="750205"/>
              </a:xfrm>
              <a:prstGeom prst="rect">
                <a:avLst/>
              </a:prstGeom>
              <a:solidFill>
                <a:schemeClr val="bg1"/>
              </a:solidFill>
              <a:ln w="6350">
                <a:solidFill>
                  <a:srgbClr val="799900"/>
                </a:solidFill>
              </a:ln>
              <a:effectLst>
                <a:outerShdw blurRad="127000" dir="3000000" algn="tl" rotWithShape="0">
                  <a:prstClr val="black">
                    <a:alpha val="21000"/>
                  </a:prstClr>
                </a:outerShdw>
              </a:effectLst>
            </p:spPr>
            <p:txBody>
              <a:bodyPr rot="0" spcFirstLastPara="0" vertOverflow="overflow" horzOverflow="overflow" vert="horz" wrap="square" lIns="45720" tIns="45720" rIns="45720" bIns="45720" numCol="1" spcCol="0" rtlCol="0" fromWordArt="0" anchor="ctr" anchorCtr="0" forceAA="0" compatLnSpc="1">
                <a:prstTxWarp prst="textNoShape">
                  <a:avLst/>
                </a:prstTxWarp>
                <a:spAutoFit/>
              </a:bodyPr>
              <a:lstStyle>
                <a:defPPr>
                  <a:defRPr lang="en-US"/>
                </a:defPPr>
                <a:lvl1pPr marL="0" marR="0" indent="0" algn="ctr" defTabSz="914400" eaLnBrk="0" latinLnBrk="0" hangingPunct="0">
                  <a:lnSpc>
                    <a:spcPct val="95000"/>
                  </a:lnSpc>
                  <a:buClrTx/>
                  <a:buSzTx/>
                  <a:buFontTx/>
                  <a:buNone/>
                  <a:tabLst/>
                  <a:defRPr kumimoji="0" sz="1000" b="0" i="0" u="none" strike="noStrike" cap="none" normalizeH="0" baseline="0">
                    <a:ln>
                      <a:noFill/>
                    </a:ln>
                    <a:solidFill>
                      <a:srgbClr val="000000"/>
                    </a:solidFill>
                    <a:effectLst/>
                    <a:ea typeface="ＭＳ Ｐゴシック" charset="0"/>
                    <a:cs typeface="Arial Unicode MS" charset="0"/>
                  </a:defRPr>
                </a:lvl1pPr>
              </a:lstStyle>
              <a:p>
                <a:pPr algn="l">
                  <a:defRPr/>
                </a:pPr>
                <a:r>
                  <a:rPr lang="en-US" sz="900" kern="0" dirty="0" smtClean="0">
                    <a:solidFill>
                      <a:srgbClr val="53565A"/>
                    </a:solidFill>
                  </a:rPr>
                  <a:t>Are there gaps in care?</a:t>
                </a:r>
              </a:p>
              <a:p>
                <a:pPr algn="l">
                  <a:defRPr/>
                </a:pPr>
                <a:r>
                  <a:rPr lang="en-US" sz="900" kern="0" dirty="0" smtClean="0">
                    <a:solidFill>
                      <a:srgbClr val="53565A"/>
                    </a:solidFill>
                  </a:rPr>
                  <a:t>Have you stratified your population?</a:t>
                </a:r>
              </a:p>
              <a:p>
                <a:pPr algn="l">
                  <a:defRPr/>
                </a:pPr>
                <a:r>
                  <a:rPr lang="en-US" sz="900" kern="0" dirty="0" smtClean="0">
                    <a:solidFill>
                      <a:srgbClr val="53565A"/>
                    </a:solidFill>
                  </a:rPr>
                  <a:t>Do you have evidence-based pathways?</a:t>
                </a:r>
              </a:p>
            </p:txBody>
          </p:sp>
        </p:grpSp>
      </p:grpSp>
    </p:spTree>
    <p:extLst>
      <p:ext uri="{BB962C8B-B14F-4D97-AF65-F5344CB8AC3E}">
        <p14:creationId xmlns:p14="http://schemas.microsoft.com/office/powerpoint/2010/main" val="1736696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9684"/>
            <a:ext cx="8229600" cy="398023"/>
          </a:xfrm>
        </p:spPr>
        <p:txBody>
          <a:bodyPr/>
          <a:lstStyle/>
          <a:p>
            <a:r>
              <a:rPr lang="en-US" dirty="0" smtClean="0"/>
              <a:t>Maturity path</a:t>
            </a:r>
            <a:endParaRPr lang="en-US" dirty="0"/>
          </a:p>
        </p:txBody>
      </p:sp>
      <p:sp>
        <p:nvSpPr>
          <p:cNvPr id="11" name="Rectangle 10"/>
          <p:cNvSpPr/>
          <p:nvPr/>
        </p:nvSpPr>
        <p:spPr>
          <a:xfrm>
            <a:off x="598767" y="4211799"/>
            <a:ext cx="1556318" cy="1342840"/>
          </a:xfrm>
          <a:prstGeom prst="rect">
            <a:avLst/>
          </a:prstGeom>
          <a:solidFill>
            <a:schemeClr val="bg1">
              <a:lumMod val="95000"/>
            </a:schemeClr>
          </a:solidFill>
          <a:ln>
            <a:noFill/>
          </a:ln>
          <a:effectLst/>
        </p:spPr>
        <p:txBody>
          <a:bodyPr wrap="square" lIns="91440" tIns="91440" rIns="45720" bIns="0">
            <a:noAutofit/>
          </a:bodyPr>
          <a:lstStyle/>
          <a:p>
            <a:pPr marL="0" lvl="1">
              <a:lnSpc>
                <a:spcPct val="95000"/>
              </a:lnSpc>
              <a:spcBef>
                <a:spcPts val="300"/>
              </a:spcBef>
              <a:buClr>
                <a:srgbClr val="FFFFFF">
                  <a:lumMod val="50000"/>
                </a:srgbClr>
              </a:buClr>
              <a:buSzPct val="100000"/>
              <a:defRPr/>
            </a:pPr>
            <a:r>
              <a:rPr lang="en-US" sz="1100" dirty="0" smtClean="0"/>
              <a:t>No </a:t>
            </a:r>
            <a:r>
              <a:rPr lang="en-US" sz="1100" dirty="0"/>
              <a:t>incentive to implement </a:t>
            </a:r>
            <a:r>
              <a:rPr lang="en-US" sz="1100" dirty="0" smtClean="0"/>
              <a:t>preventive </a:t>
            </a:r>
            <a:r>
              <a:rPr lang="en-US" sz="1100" dirty="0"/>
              <a:t>care strategies, prevent hospitalization or to take any other cost-saving measures</a:t>
            </a:r>
            <a:endParaRPr lang="en-US" sz="1100" dirty="0">
              <a:solidFill>
                <a:srgbClr val="D45D00"/>
              </a:solidFill>
              <a:ea typeface="MS PGothic" pitchFamily="34" charset="-128"/>
            </a:endParaRPr>
          </a:p>
        </p:txBody>
      </p:sp>
      <p:sp>
        <p:nvSpPr>
          <p:cNvPr id="12" name="Rectangle 25"/>
          <p:cNvSpPr>
            <a:spLocks noChangeArrowheads="1"/>
          </p:cNvSpPr>
          <p:nvPr/>
        </p:nvSpPr>
        <p:spPr bwMode="auto">
          <a:xfrm>
            <a:off x="600605" y="3516500"/>
            <a:ext cx="1554480" cy="640080"/>
          </a:xfrm>
          <a:prstGeom prst="roundRect">
            <a:avLst>
              <a:gd name="adj" fmla="val 0"/>
            </a:avLst>
          </a:prstGeom>
          <a:solidFill>
            <a:srgbClr val="D45D00"/>
          </a:solidFill>
          <a:ln w="9525">
            <a:noFill/>
            <a:miter lim="800000"/>
            <a:headEnd/>
            <a:tailEnd/>
          </a:ln>
          <a:effectLst/>
        </p:spPr>
        <p:txBody>
          <a:bodyPr lIns="91440" tIns="0" rIns="91440" bIns="0" anchor="ctr"/>
          <a:lstStyle/>
          <a:p>
            <a:pPr indent="1588" algn="ctr" eaLnBrk="0" hangingPunct="0">
              <a:lnSpc>
                <a:spcPct val="90000"/>
              </a:lnSpc>
              <a:defRPr/>
            </a:pPr>
            <a:r>
              <a:rPr lang="en-US" sz="1200" b="1" kern="0" dirty="0" smtClean="0">
                <a:solidFill>
                  <a:srgbClr val="FFFFFF"/>
                </a:solidFill>
              </a:rPr>
              <a:t>Fee for service</a:t>
            </a:r>
            <a:endParaRPr lang="en-US" sz="1200" b="1" kern="0" dirty="0">
              <a:solidFill>
                <a:srgbClr val="FFFFFF"/>
              </a:solidFill>
            </a:endParaRPr>
          </a:p>
        </p:txBody>
      </p:sp>
      <p:sp>
        <p:nvSpPr>
          <p:cNvPr id="13" name="Rectangle 25"/>
          <p:cNvSpPr>
            <a:spLocks noChangeArrowheads="1"/>
          </p:cNvSpPr>
          <p:nvPr/>
        </p:nvSpPr>
        <p:spPr bwMode="auto">
          <a:xfrm>
            <a:off x="2225252" y="3186977"/>
            <a:ext cx="1554480" cy="640080"/>
          </a:xfrm>
          <a:prstGeom prst="roundRect">
            <a:avLst>
              <a:gd name="adj" fmla="val 0"/>
            </a:avLst>
          </a:prstGeom>
          <a:solidFill>
            <a:schemeClr val="tx1"/>
          </a:solidFill>
          <a:ln w="9525">
            <a:noFill/>
            <a:miter lim="800000"/>
            <a:headEnd/>
            <a:tailEnd/>
          </a:ln>
          <a:effectLst/>
        </p:spPr>
        <p:txBody>
          <a:bodyPr lIns="45720" tIns="0" rIns="45720" bIns="0" anchor="ctr"/>
          <a:lstStyle/>
          <a:p>
            <a:pPr indent="1588" algn="ctr" eaLnBrk="0" hangingPunct="0">
              <a:lnSpc>
                <a:spcPct val="90000"/>
              </a:lnSpc>
              <a:defRPr/>
            </a:pPr>
            <a:r>
              <a:rPr lang="en-US" sz="1200" b="1" kern="0" dirty="0" smtClean="0">
                <a:solidFill>
                  <a:srgbClr val="FFFFFF"/>
                </a:solidFill>
              </a:rPr>
              <a:t>Pay for performance</a:t>
            </a:r>
          </a:p>
        </p:txBody>
      </p:sp>
      <p:sp>
        <p:nvSpPr>
          <p:cNvPr id="16" name="Rectangle 15"/>
          <p:cNvSpPr/>
          <p:nvPr/>
        </p:nvSpPr>
        <p:spPr>
          <a:xfrm>
            <a:off x="2226663" y="3868696"/>
            <a:ext cx="1556318" cy="1693881"/>
          </a:xfrm>
          <a:prstGeom prst="rect">
            <a:avLst/>
          </a:prstGeom>
          <a:solidFill>
            <a:schemeClr val="bg1">
              <a:lumMod val="95000"/>
            </a:schemeClr>
          </a:solidFill>
          <a:ln>
            <a:noFill/>
          </a:ln>
          <a:effectLst/>
        </p:spPr>
        <p:txBody>
          <a:bodyPr wrap="square" lIns="91440" tIns="91440" rIns="45720" bIns="0">
            <a:noAutofit/>
          </a:bodyPr>
          <a:lstStyle/>
          <a:p>
            <a:pPr marL="0" lvl="1">
              <a:lnSpc>
                <a:spcPct val="95000"/>
              </a:lnSpc>
              <a:spcBef>
                <a:spcPts val="300"/>
              </a:spcBef>
              <a:buClr>
                <a:srgbClr val="FFFFFF">
                  <a:lumMod val="50000"/>
                </a:srgbClr>
              </a:buClr>
              <a:buSzPct val="100000"/>
              <a:defRPr/>
            </a:pPr>
            <a:r>
              <a:rPr lang="en-US" sz="1100" dirty="0" smtClean="0"/>
              <a:t>Compensated </a:t>
            </a:r>
            <a:br>
              <a:rPr lang="en-US" sz="1100" dirty="0" smtClean="0"/>
            </a:br>
            <a:r>
              <a:rPr lang="en-US" sz="1100" dirty="0" smtClean="0"/>
              <a:t>for meeting </a:t>
            </a:r>
            <a:r>
              <a:rPr lang="en-US" sz="1100" dirty="0"/>
              <a:t>certain </a:t>
            </a:r>
            <a:r>
              <a:rPr lang="en-US" sz="1100" dirty="0" smtClean="0"/>
              <a:t>metrics </a:t>
            </a:r>
            <a:r>
              <a:rPr lang="en-US" sz="1100" dirty="0"/>
              <a:t>for quality </a:t>
            </a:r>
            <a:r>
              <a:rPr lang="en-US" sz="1100" dirty="0" smtClean="0"/>
              <a:t/>
            </a:r>
            <a:br>
              <a:rPr lang="en-US" sz="1100" dirty="0" smtClean="0"/>
            </a:br>
            <a:r>
              <a:rPr lang="en-US" sz="1100" dirty="0" smtClean="0"/>
              <a:t>and efficiency</a:t>
            </a:r>
          </a:p>
          <a:p>
            <a:pPr marL="0" lvl="1">
              <a:lnSpc>
                <a:spcPct val="95000"/>
              </a:lnSpc>
              <a:spcBef>
                <a:spcPts val="600"/>
              </a:spcBef>
              <a:buClr>
                <a:srgbClr val="FFFFFF">
                  <a:lumMod val="50000"/>
                </a:srgbClr>
              </a:buClr>
              <a:buSzPct val="100000"/>
              <a:defRPr/>
            </a:pPr>
            <a:r>
              <a:rPr lang="en-US" sz="1100" dirty="0" smtClean="0"/>
              <a:t>Quality </a:t>
            </a:r>
            <a:r>
              <a:rPr lang="en-US" sz="1100" dirty="0"/>
              <a:t>benchmark metrics ties </a:t>
            </a:r>
            <a:r>
              <a:rPr lang="en-US" sz="1100" dirty="0" smtClean="0"/>
              <a:t>physician reimbursement </a:t>
            </a:r>
            <a:r>
              <a:rPr lang="en-US" sz="1100" dirty="0"/>
              <a:t>directly to the quality of care they provide</a:t>
            </a:r>
            <a:r>
              <a:rPr lang="en-US" sz="1100" dirty="0" smtClean="0">
                <a:solidFill>
                  <a:srgbClr val="D45D00"/>
                </a:solidFill>
                <a:ea typeface="MS PGothic" pitchFamily="34" charset="-128"/>
              </a:rPr>
              <a:t> </a:t>
            </a:r>
            <a:endParaRPr lang="en-US" sz="1100" dirty="0">
              <a:solidFill>
                <a:srgbClr val="D45D00"/>
              </a:solidFill>
              <a:ea typeface="MS PGothic" pitchFamily="34" charset="-128"/>
            </a:endParaRPr>
          </a:p>
        </p:txBody>
      </p:sp>
      <p:sp>
        <p:nvSpPr>
          <p:cNvPr id="14" name="Rectangle 25"/>
          <p:cNvSpPr>
            <a:spLocks noChangeArrowheads="1"/>
          </p:cNvSpPr>
          <p:nvPr/>
        </p:nvSpPr>
        <p:spPr bwMode="auto">
          <a:xfrm>
            <a:off x="3853758" y="2861776"/>
            <a:ext cx="1554480" cy="640080"/>
          </a:xfrm>
          <a:prstGeom prst="roundRect">
            <a:avLst>
              <a:gd name="adj" fmla="val 0"/>
            </a:avLst>
          </a:prstGeom>
          <a:solidFill>
            <a:schemeClr val="tx2"/>
          </a:solidFill>
          <a:ln w="9525">
            <a:noFill/>
            <a:miter lim="800000"/>
            <a:headEnd/>
            <a:tailEnd/>
          </a:ln>
          <a:effectLst/>
        </p:spPr>
        <p:txBody>
          <a:bodyPr lIns="91440" tIns="0" rIns="91440" bIns="0" anchor="ctr"/>
          <a:lstStyle/>
          <a:p>
            <a:pPr indent="1588" algn="ctr" eaLnBrk="0" hangingPunct="0">
              <a:lnSpc>
                <a:spcPct val="90000"/>
              </a:lnSpc>
              <a:defRPr/>
            </a:pPr>
            <a:r>
              <a:rPr lang="en-US" sz="1200" b="1" kern="0" dirty="0" smtClean="0">
                <a:solidFill>
                  <a:srgbClr val="FFFFFF"/>
                </a:solidFill>
              </a:rPr>
              <a:t>Bundled* payments</a:t>
            </a:r>
            <a:endParaRPr lang="en-US" sz="1200" b="1" kern="0" dirty="0">
              <a:solidFill>
                <a:srgbClr val="FFFFFF"/>
              </a:solidFill>
            </a:endParaRPr>
          </a:p>
        </p:txBody>
      </p:sp>
      <p:sp>
        <p:nvSpPr>
          <p:cNvPr id="17" name="Rectangle 16"/>
          <p:cNvSpPr/>
          <p:nvPr/>
        </p:nvSpPr>
        <p:spPr>
          <a:xfrm>
            <a:off x="3853148" y="3542293"/>
            <a:ext cx="1556318" cy="2020285"/>
          </a:xfrm>
          <a:prstGeom prst="rect">
            <a:avLst/>
          </a:prstGeom>
          <a:solidFill>
            <a:schemeClr val="bg1">
              <a:lumMod val="95000"/>
            </a:schemeClr>
          </a:solidFill>
          <a:ln>
            <a:noFill/>
          </a:ln>
          <a:effectLst/>
        </p:spPr>
        <p:txBody>
          <a:bodyPr wrap="square" lIns="91440" tIns="91440" rIns="45720" bIns="0">
            <a:noAutofit/>
          </a:bodyPr>
          <a:lstStyle/>
          <a:p>
            <a:pPr marL="0" lvl="1">
              <a:lnSpc>
                <a:spcPct val="95000"/>
              </a:lnSpc>
              <a:spcBef>
                <a:spcPts val="300"/>
              </a:spcBef>
              <a:buClr>
                <a:srgbClr val="FFFFFF">
                  <a:lumMod val="50000"/>
                </a:srgbClr>
              </a:buClr>
              <a:buSzPct val="100000"/>
              <a:defRPr/>
            </a:pPr>
            <a:r>
              <a:rPr lang="en-US" sz="1100" dirty="0" smtClean="0"/>
              <a:t>Encourages </a:t>
            </a:r>
            <a:r>
              <a:rPr lang="en-US" sz="1100" dirty="0"/>
              <a:t>efficiency and quality of care because there is only a set amount of money to pay for the entire episode of </a:t>
            </a:r>
            <a:r>
              <a:rPr lang="en-US" sz="1100" dirty="0" smtClean="0"/>
              <a:t>care</a:t>
            </a:r>
          </a:p>
          <a:p>
            <a:pPr marL="117475" lvl="1" indent="-117475">
              <a:lnSpc>
                <a:spcPct val="95000"/>
              </a:lnSpc>
              <a:spcBef>
                <a:spcPts val="300"/>
              </a:spcBef>
              <a:buClr>
                <a:srgbClr val="FFFFFF">
                  <a:lumMod val="50000"/>
                </a:srgbClr>
              </a:buClr>
              <a:buSzPct val="100000"/>
              <a:buFont typeface="Arial" charset="0"/>
              <a:buChar char="•"/>
              <a:defRPr/>
            </a:pPr>
            <a:r>
              <a:rPr lang="en-US" sz="1000" dirty="0" smtClean="0">
                <a:ea typeface="MS PGothic" pitchFamily="34" charset="-128"/>
              </a:rPr>
              <a:t>*Facility-based episodes of care</a:t>
            </a:r>
          </a:p>
          <a:p>
            <a:pPr marL="117475" lvl="1" indent="-117475">
              <a:lnSpc>
                <a:spcPct val="95000"/>
              </a:lnSpc>
              <a:spcBef>
                <a:spcPts val="300"/>
              </a:spcBef>
              <a:buClr>
                <a:srgbClr val="FFFFFF">
                  <a:lumMod val="50000"/>
                </a:srgbClr>
              </a:buClr>
              <a:buSzPct val="100000"/>
              <a:buFont typeface="Arial" charset="0"/>
              <a:buChar char="•"/>
              <a:defRPr/>
            </a:pPr>
            <a:r>
              <a:rPr lang="en-US" sz="1000" dirty="0" smtClean="0">
                <a:ea typeface="MS PGothic" pitchFamily="34" charset="-128"/>
              </a:rPr>
              <a:t>Disease-based </a:t>
            </a:r>
            <a:br>
              <a:rPr lang="en-US" sz="1000" dirty="0" smtClean="0">
                <a:ea typeface="MS PGothic" pitchFamily="34" charset="-128"/>
              </a:rPr>
            </a:br>
            <a:r>
              <a:rPr lang="en-US" sz="1000" dirty="0" smtClean="0">
                <a:ea typeface="MS PGothic" pitchFamily="34" charset="-128"/>
              </a:rPr>
              <a:t>for sub pops</a:t>
            </a:r>
            <a:endParaRPr lang="en-US" sz="1000" dirty="0">
              <a:ea typeface="MS PGothic" pitchFamily="34" charset="-128"/>
            </a:endParaRPr>
          </a:p>
        </p:txBody>
      </p:sp>
      <p:sp>
        <p:nvSpPr>
          <p:cNvPr id="15" name="Rectangle 25"/>
          <p:cNvSpPr>
            <a:spLocks noChangeArrowheads="1"/>
          </p:cNvSpPr>
          <p:nvPr/>
        </p:nvSpPr>
        <p:spPr bwMode="auto">
          <a:xfrm>
            <a:off x="5479633" y="2529505"/>
            <a:ext cx="1554480" cy="640080"/>
          </a:xfrm>
          <a:prstGeom prst="roundRect">
            <a:avLst>
              <a:gd name="adj" fmla="val 0"/>
            </a:avLst>
          </a:prstGeom>
          <a:solidFill>
            <a:srgbClr val="799900"/>
          </a:solidFill>
          <a:ln w="9525">
            <a:noFill/>
            <a:miter lim="800000"/>
            <a:headEnd/>
            <a:tailEnd/>
          </a:ln>
          <a:effectLst/>
        </p:spPr>
        <p:txBody>
          <a:bodyPr lIns="91440" tIns="0" rIns="91440" bIns="0" anchor="ctr"/>
          <a:lstStyle/>
          <a:p>
            <a:pPr indent="1588" algn="ctr" eaLnBrk="0" hangingPunct="0">
              <a:lnSpc>
                <a:spcPct val="90000"/>
              </a:lnSpc>
              <a:defRPr/>
            </a:pPr>
            <a:r>
              <a:rPr lang="en-US" sz="1200" b="1" kern="0" dirty="0" smtClean="0">
                <a:solidFill>
                  <a:srgbClr val="FFFFFF"/>
                </a:solidFill>
              </a:rPr>
              <a:t>Shared savings,</a:t>
            </a:r>
          </a:p>
          <a:p>
            <a:pPr indent="1588" algn="ctr" eaLnBrk="0" hangingPunct="0">
              <a:lnSpc>
                <a:spcPct val="90000"/>
              </a:lnSpc>
              <a:defRPr/>
            </a:pPr>
            <a:r>
              <a:rPr lang="en-US" sz="1200" b="1" kern="0" dirty="0">
                <a:solidFill>
                  <a:srgbClr val="FFFFFF"/>
                </a:solidFill>
              </a:rPr>
              <a:t>s</a:t>
            </a:r>
            <a:r>
              <a:rPr lang="en-US" sz="1200" b="1" kern="0" dirty="0" smtClean="0">
                <a:solidFill>
                  <a:srgbClr val="FFFFFF"/>
                </a:solidFill>
              </a:rPr>
              <a:t>hared risk</a:t>
            </a:r>
            <a:endParaRPr lang="en-US" sz="1200" b="1" kern="0" dirty="0">
              <a:solidFill>
                <a:srgbClr val="FFFFFF"/>
              </a:solidFill>
            </a:endParaRPr>
          </a:p>
        </p:txBody>
      </p:sp>
      <p:sp>
        <p:nvSpPr>
          <p:cNvPr id="18" name="Rectangle 17"/>
          <p:cNvSpPr/>
          <p:nvPr/>
        </p:nvSpPr>
        <p:spPr>
          <a:xfrm>
            <a:off x="5479894" y="3211290"/>
            <a:ext cx="1556318" cy="2343350"/>
          </a:xfrm>
          <a:prstGeom prst="rect">
            <a:avLst/>
          </a:prstGeom>
          <a:solidFill>
            <a:schemeClr val="bg1">
              <a:lumMod val="95000"/>
            </a:schemeClr>
          </a:solidFill>
          <a:ln>
            <a:noFill/>
          </a:ln>
          <a:effectLst/>
        </p:spPr>
        <p:txBody>
          <a:bodyPr wrap="square" lIns="91440" tIns="91440" rIns="45720" bIns="0">
            <a:noAutofit/>
          </a:bodyPr>
          <a:lstStyle/>
          <a:p>
            <a:pPr marL="0" lvl="1">
              <a:lnSpc>
                <a:spcPct val="95000"/>
              </a:lnSpc>
              <a:spcBef>
                <a:spcPts val="300"/>
              </a:spcBef>
              <a:buClr>
                <a:srgbClr val="FFFFFF">
                  <a:lumMod val="50000"/>
                </a:srgbClr>
              </a:buClr>
              <a:buSzPct val="100000"/>
              <a:defRPr/>
            </a:pPr>
            <a:r>
              <a:rPr lang="en-US" sz="1100" dirty="0" smtClean="0"/>
              <a:t>Incentives </a:t>
            </a:r>
            <a:r>
              <a:rPr lang="en-US" sz="1100" dirty="0"/>
              <a:t>for providers with respect to specific patient </a:t>
            </a:r>
            <a:r>
              <a:rPr lang="en-US" sz="1100" dirty="0" smtClean="0"/>
              <a:t>populations </a:t>
            </a:r>
          </a:p>
          <a:p>
            <a:pPr marL="0" lvl="1">
              <a:lnSpc>
                <a:spcPct val="95000"/>
              </a:lnSpc>
              <a:spcBef>
                <a:spcPts val="300"/>
              </a:spcBef>
              <a:buClr>
                <a:srgbClr val="FFFFFF">
                  <a:lumMod val="50000"/>
                </a:srgbClr>
              </a:buClr>
              <a:buSzPct val="100000"/>
              <a:defRPr/>
            </a:pPr>
            <a:r>
              <a:rPr lang="en-US" sz="1100" dirty="0" smtClean="0">
                <a:solidFill>
                  <a:srgbClr val="799900"/>
                </a:solidFill>
              </a:rPr>
              <a:t>Shared savings — </a:t>
            </a:r>
            <a:r>
              <a:rPr lang="en-US" sz="1100" dirty="0" smtClean="0">
                <a:solidFill>
                  <a:schemeClr val="accent1"/>
                </a:solidFill>
              </a:rPr>
              <a:t/>
            </a:r>
            <a:br>
              <a:rPr lang="en-US" sz="1100" dirty="0" smtClean="0">
                <a:solidFill>
                  <a:schemeClr val="accent1"/>
                </a:solidFill>
              </a:rPr>
            </a:br>
            <a:r>
              <a:rPr lang="en-US" sz="1100" dirty="0" smtClean="0"/>
              <a:t>A </a:t>
            </a:r>
            <a:r>
              <a:rPr lang="en-US" sz="1100" dirty="0"/>
              <a:t>percentage of any net savings realized is given to the </a:t>
            </a:r>
            <a:r>
              <a:rPr lang="en-US" sz="1100" dirty="0" smtClean="0"/>
              <a:t>provider</a:t>
            </a:r>
          </a:p>
          <a:p>
            <a:pPr marL="0" lvl="1">
              <a:lnSpc>
                <a:spcPct val="95000"/>
              </a:lnSpc>
              <a:spcBef>
                <a:spcPts val="300"/>
              </a:spcBef>
              <a:buClr>
                <a:srgbClr val="FFFFFF">
                  <a:lumMod val="50000"/>
                </a:srgbClr>
              </a:buClr>
              <a:buSzPct val="100000"/>
              <a:defRPr/>
            </a:pPr>
            <a:r>
              <a:rPr lang="en-US" sz="1100" dirty="0" smtClean="0">
                <a:solidFill>
                  <a:srgbClr val="799900"/>
                </a:solidFill>
                <a:ea typeface="MS PGothic" pitchFamily="34" charset="-128"/>
              </a:rPr>
              <a:t>Shared risk — </a:t>
            </a:r>
            <a:r>
              <a:rPr lang="en-US" sz="1100" dirty="0"/>
              <a:t>sharing the excess costs of </a:t>
            </a:r>
            <a:r>
              <a:rPr lang="en-US" sz="1100" dirty="0" smtClean="0"/>
              <a:t>health care </a:t>
            </a:r>
            <a:r>
              <a:rPr lang="en-US" sz="1100" dirty="0"/>
              <a:t>delivery between provider and payer</a:t>
            </a:r>
            <a:endParaRPr lang="en-US" sz="1100" dirty="0">
              <a:solidFill>
                <a:srgbClr val="D45D00"/>
              </a:solidFill>
              <a:ea typeface="MS PGothic" pitchFamily="34" charset="-128"/>
            </a:endParaRPr>
          </a:p>
        </p:txBody>
      </p:sp>
      <p:sp>
        <p:nvSpPr>
          <p:cNvPr id="10" name="Rectangle 25"/>
          <p:cNvSpPr>
            <a:spLocks noChangeArrowheads="1"/>
          </p:cNvSpPr>
          <p:nvPr/>
        </p:nvSpPr>
        <p:spPr bwMode="auto">
          <a:xfrm>
            <a:off x="7106379" y="2199368"/>
            <a:ext cx="1554480" cy="640080"/>
          </a:xfrm>
          <a:prstGeom prst="roundRect">
            <a:avLst>
              <a:gd name="adj" fmla="val 0"/>
            </a:avLst>
          </a:prstGeom>
          <a:solidFill>
            <a:srgbClr val="008375"/>
          </a:solidFill>
          <a:ln w="9525">
            <a:noFill/>
            <a:miter lim="800000"/>
            <a:headEnd/>
            <a:tailEnd/>
          </a:ln>
          <a:effectLst/>
        </p:spPr>
        <p:txBody>
          <a:bodyPr lIns="91440" tIns="0" rIns="91440" bIns="0" anchor="ctr"/>
          <a:lstStyle/>
          <a:p>
            <a:pPr indent="1588" algn="ctr" eaLnBrk="0" hangingPunct="0">
              <a:lnSpc>
                <a:spcPct val="90000"/>
              </a:lnSpc>
              <a:defRPr/>
            </a:pPr>
            <a:r>
              <a:rPr lang="en-US" sz="1200" b="1" kern="0" dirty="0" smtClean="0">
                <a:solidFill>
                  <a:srgbClr val="FFFFFF"/>
                </a:solidFill>
              </a:rPr>
              <a:t>Global</a:t>
            </a:r>
          </a:p>
          <a:p>
            <a:pPr indent="1588" algn="ctr" eaLnBrk="0" hangingPunct="0">
              <a:lnSpc>
                <a:spcPct val="90000"/>
              </a:lnSpc>
              <a:defRPr/>
            </a:pPr>
            <a:r>
              <a:rPr lang="en-US" sz="1200" b="1" kern="0" dirty="0" smtClean="0">
                <a:solidFill>
                  <a:srgbClr val="FFFFFF"/>
                </a:solidFill>
              </a:rPr>
              <a:t>capitation</a:t>
            </a:r>
            <a:endParaRPr lang="en-US" sz="1200" b="1" kern="0" dirty="0">
              <a:solidFill>
                <a:srgbClr val="FFFFFF"/>
              </a:solidFill>
            </a:endParaRPr>
          </a:p>
        </p:txBody>
      </p:sp>
      <p:sp>
        <p:nvSpPr>
          <p:cNvPr id="19" name="Rectangle 18"/>
          <p:cNvSpPr/>
          <p:nvPr/>
        </p:nvSpPr>
        <p:spPr>
          <a:xfrm>
            <a:off x="7109083" y="2887640"/>
            <a:ext cx="1556318" cy="2667000"/>
          </a:xfrm>
          <a:prstGeom prst="rect">
            <a:avLst/>
          </a:prstGeom>
          <a:solidFill>
            <a:schemeClr val="bg1">
              <a:lumMod val="95000"/>
            </a:schemeClr>
          </a:solidFill>
          <a:ln>
            <a:noFill/>
          </a:ln>
          <a:effectLst/>
        </p:spPr>
        <p:txBody>
          <a:bodyPr wrap="square" lIns="91440" tIns="91440" rIns="45720" bIns="0">
            <a:noAutofit/>
          </a:bodyPr>
          <a:lstStyle/>
          <a:p>
            <a:pPr marL="0" lvl="1">
              <a:lnSpc>
                <a:spcPct val="95000"/>
              </a:lnSpc>
              <a:spcBef>
                <a:spcPts val="300"/>
              </a:spcBef>
              <a:buClr>
                <a:srgbClr val="FFFFFF">
                  <a:lumMod val="50000"/>
                </a:srgbClr>
              </a:buClr>
              <a:buSzPct val="100000"/>
              <a:defRPr/>
            </a:pPr>
            <a:r>
              <a:rPr lang="en-US" sz="1100" dirty="0" smtClean="0"/>
              <a:t>A fixed </a:t>
            </a:r>
            <a:r>
              <a:rPr lang="en-US" sz="1100" dirty="0"/>
              <a:t>total dollar amount paid annually for all care </a:t>
            </a:r>
            <a:r>
              <a:rPr lang="en-US" sz="1100" dirty="0" smtClean="0"/>
              <a:t>delivered </a:t>
            </a:r>
          </a:p>
          <a:p>
            <a:pPr marL="0" lvl="1">
              <a:lnSpc>
                <a:spcPct val="95000"/>
              </a:lnSpc>
              <a:spcBef>
                <a:spcPts val="600"/>
              </a:spcBef>
              <a:buClr>
                <a:srgbClr val="FFFFFF">
                  <a:lumMod val="50000"/>
                </a:srgbClr>
              </a:buClr>
              <a:buSzPct val="100000"/>
              <a:defRPr/>
            </a:pPr>
            <a:r>
              <a:rPr lang="en-US" sz="1100" dirty="0"/>
              <a:t>Global cap includes a quality component</a:t>
            </a:r>
          </a:p>
        </p:txBody>
      </p:sp>
      <p:sp>
        <p:nvSpPr>
          <p:cNvPr id="25" name="TextBox 24"/>
          <p:cNvSpPr txBox="1"/>
          <p:nvPr/>
        </p:nvSpPr>
        <p:spPr>
          <a:xfrm>
            <a:off x="3853758" y="5749523"/>
            <a:ext cx="1496163" cy="276999"/>
          </a:xfrm>
          <a:prstGeom prst="rect">
            <a:avLst/>
          </a:prstGeom>
          <a:noFill/>
        </p:spPr>
        <p:txBody>
          <a:bodyPr wrap="square" rtlCol="0">
            <a:spAutoFit/>
          </a:bodyPr>
          <a:lstStyle/>
          <a:p>
            <a:pPr algn="ctr"/>
            <a:r>
              <a:rPr lang="en-US" sz="1200" dirty="0" smtClean="0"/>
              <a:t>Maturity/Risk</a:t>
            </a:r>
            <a:endParaRPr lang="en-US" sz="1200" dirty="0"/>
          </a:p>
        </p:txBody>
      </p:sp>
      <p:sp>
        <p:nvSpPr>
          <p:cNvPr id="26" name="TextBox 25"/>
          <p:cNvSpPr txBox="1"/>
          <p:nvPr/>
        </p:nvSpPr>
        <p:spPr>
          <a:xfrm>
            <a:off x="135172" y="2824272"/>
            <a:ext cx="369332" cy="1482137"/>
          </a:xfrm>
          <a:prstGeom prst="rect">
            <a:avLst/>
          </a:prstGeom>
          <a:noFill/>
        </p:spPr>
        <p:txBody>
          <a:bodyPr vert="vert270" wrap="none" rtlCol="0">
            <a:spAutoFit/>
          </a:bodyPr>
          <a:lstStyle/>
          <a:p>
            <a:r>
              <a:rPr lang="en-US" sz="1200" dirty="0" smtClean="0"/>
              <a:t>Quality/Engagement</a:t>
            </a:r>
            <a:endParaRPr lang="en-US" sz="1200" dirty="0"/>
          </a:p>
        </p:txBody>
      </p:sp>
      <p:sp>
        <p:nvSpPr>
          <p:cNvPr id="28" name="Rectangle 27"/>
          <p:cNvSpPr/>
          <p:nvPr/>
        </p:nvSpPr>
        <p:spPr>
          <a:xfrm>
            <a:off x="450012" y="1329149"/>
            <a:ext cx="8217671" cy="535531"/>
          </a:xfrm>
          <a:prstGeom prst="rect">
            <a:avLst/>
          </a:prstGeom>
        </p:spPr>
        <p:txBody>
          <a:bodyPr wrap="square" lIns="0" tIns="0" rIns="0" bIns="0">
            <a:noAutofit/>
          </a:bodyPr>
          <a:lstStyle/>
          <a:p>
            <a:pPr marL="0" indent="0">
              <a:lnSpc>
                <a:spcPct val="90000"/>
              </a:lnSpc>
              <a:buClr>
                <a:srgbClr val="D45D00"/>
              </a:buClr>
              <a:buFont typeface="Arial" pitchFamily="34" charset="0"/>
              <a:buNone/>
            </a:pPr>
            <a:r>
              <a:rPr lang="en-US" sz="1600" dirty="0" smtClean="0">
                <a:solidFill>
                  <a:srgbClr val="53565A"/>
                </a:solidFill>
                <a:sym typeface="Wingdings" panose="05000000000000000000" pitchFamily="2" charset="2"/>
              </a:rPr>
              <a:t>A </a:t>
            </a:r>
            <a:r>
              <a:rPr lang="en-US" sz="1600" dirty="0">
                <a:solidFill>
                  <a:srgbClr val="53565A"/>
                </a:solidFill>
                <a:sym typeface="Wingdings" panose="05000000000000000000" pitchFamily="2" charset="2"/>
              </a:rPr>
              <a:t>gradual transition </a:t>
            </a:r>
            <a:r>
              <a:rPr lang="en-US" sz="1600" dirty="0" smtClean="0">
                <a:solidFill>
                  <a:srgbClr val="53565A"/>
                </a:solidFill>
                <a:sym typeface="Wingdings" panose="05000000000000000000" pitchFamily="2" charset="2"/>
              </a:rPr>
              <a:t>to risk allows </a:t>
            </a:r>
            <a:r>
              <a:rPr lang="en-US" sz="1600" dirty="0">
                <a:solidFill>
                  <a:srgbClr val="53565A"/>
                </a:solidFill>
                <a:sym typeface="Wingdings" panose="05000000000000000000" pitchFamily="2" charset="2"/>
              </a:rPr>
              <a:t>you to move from </a:t>
            </a:r>
            <a:r>
              <a:rPr lang="en-US" sz="1600" dirty="0" smtClean="0">
                <a:solidFill>
                  <a:srgbClr val="53565A"/>
                </a:solidFill>
                <a:sym typeface="Wingdings" panose="05000000000000000000" pitchFamily="2" charset="2"/>
              </a:rPr>
              <a:t>an activity-based </a:t>
            </a:r>
            <a:r>
              <a:rPr lang="en-US" sz="1600" dirty="0">
                <a:solidFill>
                  <a:srgbClr val="53565A"/>
                </a:solidFill>
                <a:sym typeface="Wingdings" panose="05000000000000000000" pitchFamily="2" charset="2"/>
              </a:rPr>
              <a:t>model to a more engaged, coordinated and </a:t>
            </a:r>
            <a:r>
              <a:rPr lang="en-US" sz="1600" dirty="0" smtClean="0">
                <a:solidFill>
                  <a:srgbClr val="53565A"/>
                </a:solidFill>
                <a:sym typeface="Wingdings" panose="05000000000000000000" pitchFamily="2" charset="2"/>
              </a:rPr>
              <a:t>high-performing health care </a:t>
            </a:r>
            <a:r>
              <a:rPr lang="en-US" sz="1600" dirty="0">
                <a:solidFill>
                  <a:srgbClr val="53565A"/>
                </a:solidFill>
                <a:sym typeface="Wingdings" panose="05000000000000000000" pitchFamily="2" charset="2"/>
              </a:rPr>
              <a:t>organization.</a:t>
            </a:r>
          </a:p>
        </p:txBody>
      </p:sp>
      <p:sp>
        <p:nvSpPr>
          <p:cNvPr id="3072" name="TextBox 3071"/>
          <p:cNvSpPr txBox="1"/>
          <p:nvPr/>
        </p:nvSpPr>
        <p:spPr>
          <a:xfrm>
            <a:off x="600605" y="5551528"/>
            <a:ext cx="1554479" cy="230832"/>
          </a:xfrm>
          <a:prstGeom prst="rect">
            <a:avLst/>
          </a:prstGeom>
          <a:noFill/>
        </p:spPr>
        <p:txBody>
          <a:bodyPr wrap="square" lIns="0" rIns="0" bIns="0" rtlCol="0" anchor="t" anchorCtr="0">
            <a:noAutofit/>
          </a:bodyPr>
          <a:lstStyle/>
          <a:p>
            <a:pPr algn="ctr"/>
            <a:r>
              <a:rPr lang="en-US" sz="800" b="1" dirty="0" smtClean="0"/>
              <a:t>LEVEL 0</a:t>
            </a:r>
            <a:endParaRPr lang="en-US" sz="800" b="1" dirty="0"/>
          </a:p>
        </p:txBody>
      </p:sp>
      <p:sp>
        <p:nvSpPr>
          <p:cNvPr id="34" name="TextBox 33"/>
          <p:cNvSpPr txBox="1"/>
          <p:nvPr/>
        </p:nvSpPr>
        <p:spPr>
          <a:xfrm>
            <a:off x="2263371" y="5551528"/>
            <a:ext cx="1554479" cy="230832"/>
          </a:xfrm>
          <a:prstGeom prst="rect">
            <a:avLst/>
          </a:prstGeom>
          <a:noFill/>
        </p:spPr>
        <p:txBody>
          <a:bodyPr wrap="square" lIns="0" rIns="0" bIns="0" rtlCol="0" anchor="t" anchorCtr="0">
            <a:noAutofit/>
          </a:bodyPr>
          <a:lstStyle/>
          <a:p>
            <a:pPr algn="ctr"/>
            <a:r>
              <a:rPr lang="en-US" sz="800" b="1" dirty="0" smtClean="0"/>
              <a:t>LEVEL 1</a:t>
            </a:r>
            <a:endParaRPr lang="en-US" sz="800" b="1" dirty="0"/>
          </a:p>
        </p:txBody>
      </p:sp>
      <p:sp>
        <p:nvSpPr>
          <p:cNvPr id="35" name="TextBox 34"/>
          <p:cNvSpPr txBox="1"/>
          <p:nvPr/>
        </p:nvSpPr>
        <p:spPr>
          <a:xfrm>
            <a:off x="3880572" y="5551528"/>
            <a:ext cx="1554479" cy="230832"/>
          </a:xfrm>
          <a:prstGeom prst="rect">
            <a:avLst/>
          </a:prstGeom>
          <a:noFill/>
        </p:spPr>
        <p:txBody>
          <a:bodyPr wrap="square" lIns="0" rIns="0" bIns="0" rtlCol="0" anchor="t" anchorCtr="0">
            <a:noAutofit/>
          </a:bodyPr>
          <a:lstStyle/>
          <a:p>
            <a:pPr algn="ctr"/>
            <a:r>
              <a:rPr lang="en-US" sz="800" b="1" dirty="0" smtClean="0"/>
              <a:t>LEVEL 2</a:t>
            </a:r>
            <a:endParaRPr lang="en-US" sz="800" b="1" dirty="0"/>
          </a:p>
        </p:txBody>
      </p:sp>
      <p:sp>
        <p:nvSpPr>
          <p:cNvPr id="36" name="TextBox 35"/>
          <p:cNvSpPr txBox="1"/>
          <p:nvPr/>
        </p:nvSpPr>
        <p:spPr>
          <a:xfrm>
            <a:off x="5479633" y="5551528"/>
            <a:ext cx="1554479" cy="230832"/>
          </a:xfrm>
          <a:prstGeom prst="rect">
            <a:avLst/>
          </a:prstGeom>
          <a:noFill/>
        </p:spPr>
        <p:txBody>
          <a:bodyPr wrap="square" lIns="0" rIns="0" bIns="0" rtlCol="0" anchor="t" anchorCtr="0">
            <a:noAutofit/>
          </a:bodyPr>
          <a:lstStyle/>
          <a:p>
            <a:pPr algn="ctr"/>
            <a:r>
              <a:rPr lang="en-US" sz="800" b="1" dirty="0" smtClean="0"/>
              <a:t>LEVEL 3</a:t>
            </a:r>
            <a:endParaRPr lang="en-US" sz="800" b="1" dirty="0"/>
          </a:p>
        </p:txBody>
      </p:sp>
      <p:sp>
        <p:nvSpPr>
          <p:cNvPr id="37" name="TextBox 36"/>
          <p:cNvSpPr txBox="1"/>
          <p:nvPr/>
        </p:nvSpPr>
        <p:spPr>
          <a:xfrm>
            <a:off x="7115190" y="5551528"/>
            <a:ext cx="1554479" cy="230832"/>
          </a:xfrm>
          <a:prstGeom prst="rect">
            <a:avLst/>
          </a:prstGeom>
          <a:noFill/>
        </p:spPr>
        <p:txBody>
          <a:bodyPr wrap="square" lIns="0" rIns="0" bIns="0" rtlCol="0" anchor="t" anchorCtr="0">
            <a:noAutofit/>
          </a:bodyPr>
          <a:lstStyle/>
          <a:p>
            <a:pPr algn="ctr"/>
            <a:r>
              <a:rPr lang="en-US" sz="800" b="1" dirty="0" smtClean="0"/>
              <a:t>LEVEL 4</a:t>
            </a:r>
            <a:endParaRPr lang="en-US" sz="800" b="1" dirty="0"/>
          </a:p>
        </p:txBody>
      </p:sp>
      <p:grpSp>
        <p:nvGrpSpPr>
          <p:cNvPr id="21" name="Group 20"/>
          <p:cNvGrpSpPr/>
          <p:nvPr/>
        </p:nvGrpSpPr>
        <p:grpSpPr>
          <a:xfrm>
            <a:off x="2887629" y="2431143"/>
            <a:ext cx="1767518" cy="371181"/>
            <a:chOff x="2436485" y="1894561"/>
            <a:chExt cx="1767518" cy="371181"/>
          </a:xfrm>
        </p:grpSpPr>
        <p:sp>
          <p:nvSpPr>
            <p:cNvPr id="23" name="Right Brace 22"/>
            <p:cNvSpPr/>
            <p:nvPr/>
          </p:nvSpPr>
          <p:spPr bwMode="auto">
            <a:xfrm rot="16200000">
              <a:off x="3239205" y="1300944"/>
              <a:ext cx="162078" cy="1767518"/>
            </a:xfrm>
            <a:prstGeom prst="rightBrace">
              <a:avLst>
                <a:gd name="adj1" fmla="val 107824"/>
                <a:gd name="adj2" fmla="val 50000"/>
              </a:avLst>
            </a:prstGeom>
            <a:solidFill>
              <a:schemeClr val="bg2"/>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68275" marR="0" indent="-168275" algn="l" defTabSz="914400" rtl="0" eaLnBrk="1" fontAlgn="base" latinLnBrk="0" hangingPunct="1">
                <a:lnSpc>
                  <a:spcPct val="95000"/>
                </a:lnSpc>
                <a:spcBef>
                  <a:spcPct val="0"/>
                </a:spcBef>
                <a:spcAft>
                  <a:spcPct val="35000"/>
                </a:spcAft>
                <a:buClr>
                  <a:schemeClr val="accent1"/>
                </a:buClr>
                <a:buSzTx/>
                <a:buFontTx/>
                <a:buChar char="•"/>
                <a:tabLst/>
              </a:pPr>
              <a:endParaRPr kumimoji="0" lang="en-US" sz="2000" b="0" i="0" u="none" strike="noStrike" cap="none" normalizeH="0" baseline="0" dirty="0" smtClean="0">
                <a:ln>
                  <a:noFill/>
                </a:ln>
                <a:solidFill>
                  <a:schemeClr val="tx1"/>
                </a:solidFill>
                <a:effectLst/>
                <a:latin typeface="Arial" charset="0"/>
                <a:ea typeface="Arial Unicode MS" pitchFamily="34" charset="-128"/>
                <a:cs typeface="Arial Unicode MS" pitchFamily="34" charset="-128"/>
              </a:endParaRPr>
            </a:p>
          </p:txBody>
        </p:sp>
        <p:sp>
          <p:nvSpPr>
            <p:cNvPr id="27" name="TextBox 26"/>
            <p:cNvSpPr txBox="1"/>
            <p:nvPr/>
          </p:nvSpPr>
          <p:spPr>
            <a:xfrm>
              <a:off x="2595868" y="1894561"/>
              <a:ext cx="1451038" cy="246221"/>
            </a:xfrm>
            <a:prstGeom prst="rect">
              <a:avLst/>
            </a:prstGeom>
            <a:noFill/>
          </p:spPr>
          <p:txBody>
            <a:bodyPr wrap="none" rtlCol="0">
              <a:spAutoFit/>
            </a:bodyPr>
            <a:lstStyle/>
            <a:p>
              <a:r>
                <a:rPr lang="en-US" sz="1000" dirty="0" smtClean="0"/>
                <a:t>Learning the behavior </a:t>
              </a:r>
              <a:endParaRPr lang="en-US" sz="1000" dirty="0"/>
            </a:p>
          </p:txBody>
        </p:sp>
      </p:grpSp>
      <p:grpSp>
        <p:nvGrpSpPr>
          <p:cNvPr id="9" name="Group 8"/>
          <p:cNvGrpSpPr/>
          <p:nvPr/>
        </p:nvGrpSpPr>
        <p:grpSpPr>
          <a:xfrm>
            <a:off x="4593447" y="2103279"/>
            <a:ext cx="1767518" cy="376016"/>
            <a:chOff x="4189217" y="1306543"/>
            <a:chExt cx="1767518" cy="376016"/>
          </a:xfrm>
        </p:grpSpPr>
        <p:sp>
          <p:nvSpPr>
            <p:cNvPr id="29" name="Right Brace 28"/>
            <p:cNvSpPr/>
            <p:nvPr/>
          </p:nvSpPr>
          <p:spPr bwMode="auto">
            <a:xfrm rot="16200000">
              <a:off x="4991937" y="717761"/>
              <a:ext cx="162078" cy="1767518"/>
            </a:xfrm>
            <a:prstGeom prst="rightBrace">
              <a:avLst>
                <a:gd name="adj1" fmla="val 107824"/>
                <a:gd name="adj2" fmla="val 50000"/>
              </a:avLst>
            </a:prstGeom>
            <a:solidFill>
              <a:schemeClr val="bg2"/>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68275" marR="0" indent="-168275" algn="l" defTabSz="914400" rtl="0" eaLnBrk="1" fontAlgn="base" latinLnBrk="0" hangingPunct="1">
                <a:lnSpc>
                  <a:spcPct val="95000"/>
                </a:lnSpc>
                <a:spcBef>
                  <a:spcPct val="0"/>
                </a:spcBef>
                <a:spcAft>
                  <a:spcPct val="35000"/>
                </a:spcAft>
                <a:buClr>
                  <a:schemeClr val="accent1"/>
                </a:buClr>
                <a:buSzTx/>
                <a:buFontTx/>
                <a:buChar char="•"/>
                <a:tabLst/>
              </a:pPr>
              <a:endParaRPr kumimoji="0" lang="en-US" sz="2000" b="0" i="0" u="none" strike="noStrike" cap="none" normalizeH="0" baseline="0" dirty="0" smtClean="0">
                <a:ln>
                  <a:noFill/>
                </a:ln>
                <a:solidFill>
                  <a:schemeClr val="tx1"/>
                </a:solidFill>
                <a:effectLst/>
                <a:latin typeface="Arial" charset="0"/>
                <a:ea typeface="Arial Unicode MS" pitchFamily="34" charset="-128"/>
                <a:cs typeface="Arial Unicode MS" pitchFamily="34" charset="-128"/>
              </a:endParaRPr>
            </a:p>
          </p:txBody>
        </p:sp>
        <p:sp>
          <p:nvSpPr>
            <p:cNvPr id="30" name="TextBox 29"/>
            <p:cNvSpPr txBox="1"/>
            <p:nvPr/>
          </p:nvSpPr>
          <p:spPr>
            <a:xfrm>
              <a:off x="4615921" y="1306543"/>
              <a:ext cx="915635" cy="246221"/>
            </a:xfrm>
            <a:prstGeom prst="rect">
              <a:avLst/>
            </a:prstGeom>
            <a:noFill/>
          </p:spPr>
          <p:txBody>
            <a:bodyPr wrap="none" rtlCol="0">
              <a:spAutoFit/>
            </a:bodyPr>
            <a:lstStyle/>
            <a:p>
              <a:r>
                <a:rPr lang="en-US" sz="1000" dirty="0" smtClean="0"/>
                <a:t>Transitioning</a:t>
              </a:r>
              <a:endParaRPr lang="en-US" sz="1000" dirty="0"/>
            </a:p>
          </p:txBody>
        </p:sp>
      </p:grpSp>
      <p:grpSp>
        <p:nvGrpSpPr>
          <p:cNvPr id="8" name="Group 7"/>
          <p:cNvGrpSpPr/>
          <p:nvPr/>
        </p:nvGrpSpPr>
        <p:grpSpPr>
          <a:xfrm>
            <a:off x="6258053" y="1770608"/>
            <a:ext cx="1767518" cy="367175"/>
            <a:chOff x="6002831" y="1019785"/>
            <a:chExt cx="1767518" cy="367175"/>
          </a:xfrm>
        </p:grpSpPr>
        <p:sp>
          <p:nvSpPr>
            <p:cNvPr id="31" name="Right Brace 30"/>
            <p:cNvSpPr/>
            <p:nvPr/>
          </p:nvSpPr>
          <p:spPr bwMode="auto">
            <a:xfrm rot="16200000">
              <a:off x="6805551" y="422162"/>
              <a:ext cx="162078" cy="1767518"/>
            </a:xfrm>
            <a:prstGeom prst="rightBrace">
              <a:avLst>
                <a:gd name="adj1" fmla="val 107824"/>
                <a:gd name="adj2" fmla="val 50000"/>
              </a:avLst>
            </a:prstGeom>
            <a:solidFill>
              <a:schemeClr val="bg2"/>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168275" marR="0" indent="-168275" algn="l" defTabSz="914400" rtl="0" eaLnBrk="1" fontAlgn="base" latinLnBrk="0" hangingPunct="1">
                <a:lnSpc>
                  <a:spcPct val="95000"/>
                </a:lnSpc>
                <a:spcBef>
                  <a:spcPct val="0"/>
                </a:spcBef>
                <a:spcAft>
                  <a:spcPct val="35000"/>
                </a:spcAft>
                <a:buClr>
                  <a:schemeClr val="accent1"/>
                </a:buClr>
                <a:buSzTx/>
                <a:buFontTx/>
                <a:buChar char="•"/>
                <a:tabLst/>
              </a:pPr>
              <a:endParaRPr kumimoji="0" lang="en-US" sz="2000" b="0" i="0" u="none" strike="noStrike" cap="none" normalizeH="0" baseline="0" dirty="0" smtClean="0">
                <a:ln>
                  <a:noFill/>
                </a:ln>
                <a:solidFill>
                  <a:schemeClr val="tx1"/>
                </a:solidFill>
                <a:effectLst/>
                <a:latin typeface="Arial" charset="0"/>
                <a:ea typeface="Arial Unicode MS" pitchFamily="34" charset="-128"/>
                <a:cs typeface="Arial Unicode MS" pitchFamily="34" charset="-128"/>
              </a:endParaRPr>
            </a:p>
          </p:txBody>
        </p:sp>
        <p:sp>
          <p:nvSpPr>
            <p:cNvPr id="32" name="TextBox 31"/>
            <p:cNvSpPr txBox="1"/>
            <p:nvPr/>
          </p:nvSpPr>
          <p:spPr>
            <a:xfrm>
              <a:off x="6131376" y="1019785"/>
              <a:ext cx="1527982" cy="246221"/>
            </a:xfrm>
            <a:prstGeom prst="rect">
              <a:avLst/>
            </a:prstGeom>
            <a:noFill/>
          </p:spPr>
          <p:txBody>
            <a:bodyPr wrap="none" rtlCol="0">
              <a:spAutoFit/>
            </a:bodyPr>
            <a:lstStyle/>
            <a:p>
              <a:r>
                <a:rPr lang="en-US" sz="1000" dirty="0" smtClean="0"/>
                <a:t>Transform care delivery</a:t>
              </a:r>
              <a:endParaRPr lang="en-US" sz="1000" dirty="0"/>
            </a:p>
          </p:txBody>
        </p:sp>
      </p:grpSp>
      <p:cxnSp>
        <p:nvCxnSpPr>
          <p:cNvPr id="39" name="Straight Arrow Connector 38"/>
          <p:cNvCxnSpPr/>
          <p:nvPr/>
        </p:nvCxnSpPr>
        <p:spPr bwMode="auto">
          <a:xfrm flipV="1">
            <a:off x="521825" y="1796486"/>
            <a:ext cx="13774" cy="3828097"/>
          </a:xfrm>
          <a:prstGeom prst="straightConnector1">
            <a:avLst/>
          </a:prstGeom>
          <a:noFill/>
          <a:ln w="19050" cap="flat" cmpd="sng" algn="ctr">
            <a:solidFill>
              <a:schemeClr val="tx1"/>
            </a:solidFill>
            <a:prstDash val="solid"/>
            <a:round/>
            <a:headEnd type="none" w="med" len="med"/>
            <a:tailEnd type="triangle" w="med" len="med"/>
          </a:ln>
          <a:effectLst/>
        </p:spPr>
      </p:cxnSp>
      <p:cxnSp>
        <p:nvCxnSpPr>
          <p:cNvPr id="20" name="Straight Arrow Connector 19"/>
          <p:cNvCxnSpPr/>
          <p:nvPr/>
        </p:nvCxnSpPr>
        <p:spPr bwMode="auto">
          <a:xfrm>
            <a:off x="449912" y="5554640"/>
            <a:ext cx="8287071" cy="0"/>
          </a:xfrm>
          <a:prstGeom prst="straightConnector1">
            <a:avLst/>
          </a:prstGeom>
          <a:noFill/>
          <a:ln w="1905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376157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 name="Rectangle 35"/>
          <p:cNvSpPr/>
          <p:nvPr/>
        </p:nvSpPr>
        <p:spPr>
          <a:xfrm>
            <a:off x="1678170" y="1466492"/>
            <a:ext cx="2651760" cy="422664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0" bIns="0" rtlCol="0" anchor="t" anchorCtr="0"/>
          <a:lstStyle/>
          <a:p>
            <a:pPr algn="ctr"/>
            <a:r>
              <a:rPr lang="en-US" sz="1400" dirty="0">
                <a:solidFill>
                  <a:schemeClr val="tx1"/>
                </a:solidFill>
              </a:rPr>
              <a:t>Traditional care</a:t>
            </a:r>
          </a:p>
        </p:txBody>
      </p:sp>
      <p:sp>
        <p:nvSpPr>
          <p:cNvPr id="37" name="Rectangle 36"/>
          <p:cNvSpPr/>
          <p:nvPr/>
        </p:nvSpPr>
        <p:spPr>
          <a:xfrm>
            <a:off x="4378325" y="1468190"/>
            <a:ext cx="4298949" cy="422664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0" bIns="0" rtlCol="0" anchor="t" anchorCtr="0"/>
          <a:lstStyle/>
          <a:p>
            <a:pPr algn="ctr"/>
            <a:r>
              <a:rPr lang="en-US" sz="1400" dirty="0" smtClean="0">
                <a:solidFill>
                  <a:schemeClr val="bg1"/>
                </a:solidFill>
              </a:rPr>
              <a:t>Value-based care</a:t>
            </a:r>
            <a:endParaRPr lang="en-US" sz="1400" dirty="0">
              <a:solidFill>
                <a:schemeClr val="bg1"/>
              </a:solidFill>
            </a:endParaRPr>
          </a:p>
        </p:txBody>
      </p:sp>
      <p:sp>
        <p:nvSpPr>
          <p:cNvPr id="2" name="Title 1"/>
          <p:cNvSpPr>
            <a:spLocks noGrp="1"/>
          </p:cNvSpPr>
          <p:nvPr>
            <p:ph type="title"/>
          </p:nvPr>
        </p:nvSpPr>
        <p:spPr/>
        <p:txBody>
          <a:bodyPr/>
          <a:lstStyle/>
          <a:p>
            <a:r>
              <a:rPr lang="en-US" dirty="0" smtClean="0"/>
              <a:t>Value-based care — Drivers</a:t>
            </a:r>
            <a:endParaRPr lang="en-US" dirty="0"/>
          </a:p>
        </p:txBody>
      </p:sp>
      <p:grpSp>
        <p:nvGrpSpPr>
          <p:cNvPr id="52" name="Group 51"/>
          <p:cNvGrpSpPr/>
          <p:nvPr/>
        </p:nvGrpSpPr>
        <p:grpSpPr>
          <a:xfrm>
            <a:off x="454024" y="1800586"/>
            <a:ext cx="8155416" cy="685800"/>
            <a:chOff x="454024" y="1800586"/>
            <a:chExt cx="8155416" cy="685800"/>
          </a:xfrm>
        </p:grpSpPr>
        <p:sp>
          <p:nvSpPr>
            <p:cNvPr id="27" name="Rectangle 26"/>
            <p:cNvSpPr/>
            <p:nvPr/>
          </p:nvSpPr>
          <p:spPr>
            <a:xfrm>
              <a:off x="454024" y="1800586"/>
              <a:ext cx="1168765"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en-US" sz="1400" dirty="0" smtClean="0">
                  <a:solidFill>
                    <a:schemeClr val="bg1"/>
                  </a:solidFill>
                </a:rPr>
                <a:t>Care </a:t>
              </a:r>
              <a:br>
                <a:rPr lang="en-US" sz="1400" dirty="0" smtClean="0">
                  <a:solidFill>
                    <a:schemeClr val="bg1"/>
                  </a:solidFill>
                </a:rPr>
              </a:br>
              <a:r>
                <a:rPr lang="en-US" sz="1400" dirty="0" smtClean="0">
                  <a:solidFill>
                    <a:schemeClr val="bg1"/>
                  </a:solidFill>
                </a:rPr>
                <a:t>delivery</a:t>
              </a:r>
              <a:endParaRPr lang="en-US" sz="1400" dirty="0">
                <a:solidFill>
                  <a:schemeClr val="bg1"/>
                </a:solidFill>
              </a:endParaRPr>
            </a:p>
          </p:txBody>
        </p:sp>
        <p:sp>
          <p:nvSpPr>
            <p:cNvPr id="33" name="Rectangle 32"/>
            <p:cNvSpPr/>
            <p:nvPr/>
          </p:nvSpPr>
          <p:spPr>
            <a:xfrm>
              <a:off x="1749729" y="1800586"/>
              <a:ext cx="2524824"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pPr>
                <a:lnSpc>
                  <a:spcPct val="90000"/>
                </a:lnSpc>
              </a:pPr>
              <a:r>
                <a:rPr lang="en-US" sz="1200" dirty="0">
                  <a:solidFill>
                    <a:srgbClr val="63666A"/>
                  </a:solidFill>
                </a:rPr>
                <a:t>Reactive, transactional care; delivered in response to an injury </a:t>
              </a:r>
              <a:br>
                <a:rPr lang="en-US" sz="1200" dirty="0">
                  <a:solidFill>
                    <a:srgbClr val="63666A"/>
                  </a:solidFill>
                </a:rPr>
              </a:br>
              <a:r>
                <a:rPr lang="en-US" sz="1200" dirty="0">
                  <a:solidFill>
                    <a:srgbClr val="63666A"/>
                  </a:solidFill>
                </a:rPr>
                <a:t>or illness</a:t>
              </a:r>
            </a:p>
          </p:txBody>
        </p:sp>
        <p:sp>
          <p:nvSpPr>
            <p:cNvPr id="35" name="Rectangle 34"/>
            <p:cNvSpPr/>
            <p:nvPr/>
          </p:nvSpPr>
          <p:spPr>
            <a:xfrm>
              <a:off x="4428874" y="1800586"/>
              <a:ext cx="4180566"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0" rIns="0" bIns="0" rtlCol="0" anchor="ctr" anchorCtr="0"/>
            <a:lstStyle/>
            <a:p>
              <a:pPr>
                <a:lnSpc>
                  <a:spcPct val="90000"/>
                </a:lnSpc>
              </a:pPr>
              <a:r>
                <a:rPr lang="en-US" sz="1200" b="1" dirty="0">
                  <a:solidFill>
                    <a:schemeClr val="accent1"/>
                  </a:solidFill>
                </a:rPr>
                <a:t>Proactive;</a:t>
              </a:r>
              <a:r>
                <a:rPr lang="en-US" sz="1200" dirty="0">
                  <a:solidFill>
                    <a:srgbClr val="63666A"/>
                  </a:solidFill>
                </a:rPr>
                <a:t> preventive care, emphasis on keeping people healthy</a:t>
              </a:r>
            </a:p>
          </p:txBody>
        </p:sp>
      </p:grpSp>
      <p:grpSp>
        <p:nvGrpSpPr>
          <p:cNvPr id="51" name="Group 50"/>
          <p:cNvGrpSpPr/>
          <p:nvPr/>
        </p:nvGrpSpPr>
        <p:grpSpPr>
          <a:xfrm>
            <a:off x="454024" y="2576738"/>
            <a:ext cx="8155416" cy="685800"/>
            <a:chOff x="454024" y="2581613"/>
            <a:chExt cx="8155416" cy="685800"/>
          </a:xfrm>
        </p:grpSpPr>
        <p:sp>
          <p:nvSpPr>
            <p:cNvPr id="29" name="Rectangle 28"/>
            <p:cNvSpPr/>
            <p:nvPr/>
          </p:nvSpPr>
          <p:spPr>
            <a:xfrm>
              <a:off x="454024" y="2581613"/>
              <a:ext cx="1168765"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en-US" sz="1400" dirty="0" smtClean="0">
                  <a:solidFill>
                    <a:schemeClr val="bg1"/>
                  </a:solidFill>
                </a:rPr>
                <a:t>Care coordination</a:t>
              </a:r>
              <a:endParaRPr lang="en-US" sz="1400" dirty="0">
                <a:solidFill>
                  <a:schemeClr val="bg1"/>
                </a:solidFill>
              </a:endParaRPr>
            </a:p>
          </p:txBody>
        </p:sp>
        <p:sp>
          <p:nvSpPr>
            <p:cNvPr id="38" name="Rectangle 37"/>
            <p:cNvSpPr/>
            <p:nvPr/>
          </p:nvSpPr>
          <p:spPr>
            <a:xfrm>
              <a:off x="1749729" y="2581613"/>
              <a:ext cx="2524824"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pPr>
                <a:lnSpc>
                  <a:spcPct val="90000"/>
                </a:lnSpc>
              </a:pPr>
              <a:r>
                <a:rPr lang="en-US" sz="1200" dirty="0">
                  <a:solidFill>
                    <a:srgbClr val="63666A"/>
                  </a:solidFill>
                </a:rPr>
                <a:t>Lack of technology and incentives for physicians to coordinate patient care</a:t>
              </a:r>
            </a:p>
          </p:txBody>
        </p:sp>
        <p:sp>
          <p:nvSpPr>
            <p:cNvPr id="39" name="Rectangle 38"/>
            <p:cNvSpPr/>
            <p:nvPr/>
          </p:nvSpPr>
          <p:spPr>
            <a:xfrm>
              <a:off x="4428874" y="2581613"/>
              <a:ext cx="4180566"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0" rIns="0" bIns="0" rtlCol="0" anchor="ctr" anchorCtr="0"/>
            <a:lstStyle/>
            <a:p>
              <a:pPr>
                <a:lnSpc>
                  <a:spcPct val="90000"/>
                </a:lnSpc>
              </a:pPr>
              <a:r>
                <a:rPr lang="en-US" sz="1200" dirty="0">
                  <a:solidFill>
                    <a:srgbClr val="63666A"/>
                  </a:solidFill>
                </a:rPr>
                <a:t>Physicians empowered with data and financial incentives </a:t>
              </a:r>
              <a:r>
                <a:rPr lang="en-US" sz="1200" dirty="0" smtClean="0">
                  <a:solidFill>
                    <a:srgbClr val="63666A"/>
                  </a:solidFill>
                </a:rPr>
                <a:t/>
              </a:r>
              <a:br>
                <a:rPr lang="en-US" sz="1200" dirty="0" smtClean="0">
                  <a:solidFill>
                    <a:srgbClr val="63666A"/>
                  </a:solidFill>
                </a:rPr>
              </a:br>
              <a:r>
                <a:rPr lang="en-US" sz="1200" dirty="0" smtClean="0">
                  <a:solidFill>
                    <a:srgbClr val="63666A"/>
                  </a:solidFill>
                </a:rPr>
                <a:t>to </a:t>
              </a:r>
              <a:r>
                <a:rPr lang="en-US" sz="1200" dirty="0">
                  <a:solidFill>
                    <a:srgbClr val="63666A"/>
                  </a:solidFill>
                </a:rPr>
                <a:t>coordinate care; </a:t>
              </a:r>
              <a:r>
                <a:rPr lang="en-US" sz="1200" dirty="0" smtClean="0">
                  <a:solidFill>
                    <a:srgbClr val="63666A"/>
                  </a:solidFill>
                </a:rPr>
                <a:t>effectively managing </a:t>
              </a:r>
              <a:r>
                <a:rPr lang="en-US" sz="1200" dirty="0">
                  <a:solidFill>
                    <a:srgbClr val="63666A"/>
                  </a:solidFill>
                </a:rPr>
                <a:t>chronic </a:t>
              </a:r>
              <a:r>
                <a:rPr lang="en-US" sz="1200" dirty="0" smtClean="0">
                  <a:solidFill>
                    <a:srgbClr val="63666A"/>
                  </a:solidFill>
                </a:rPr>
                <a:t/>
              </a:r>
              <a:br>
                <a:rPr lang="en-US" sz="1200" dirty="0" smtClean="0">
                  <a:solidFill>
                    <a:srgbClr val="63666A"/>
                  </a:solidFill>
                </a:rPr>
              </a:br>
              <a:r>
                <a:rPr lang="en-US" sz="1200" dirty="0" smtClean="0">
                  <a:solidFill>
                    <a:srgbClr val="63666A"/>
                  </a:solidFill>
                </a:rPr>
                <a:t>conditions</a:t>
              </a:r>
              <a:r>
                <a:rPr lang="en-US" sz="1200" dirty="0">
                  <a:solidFill>
                    <a:srgbClr val="63666A"/>
                  </a:solidFill>
                </a:rPr>
                <a:t>; </a:t>
              </a:r>
              <a:r>
                <a:rPr lang="en-US" sz="1200" b="1" dirty="0" smtClean="0">
                  <a:solidFill>
                    <a:schemeClr val="tx1"/>
                  </a:solidFill>
                </a:rPr>
                <a:t>better </a:t>
              </a:r>
              <a:r>
                <a:rPr lang="en-US" sz="1200" b="1" dirty="0">
                  <a:solidFill>
                    <a:schemeClr val="tx1"/>
                  </a:solidFill>
                </a:rPr>
                <a:t>collaboration among providers</a:t>
              </a:r>
            </a:p>
          </p:txBody>
        </p:sp>
      </p:grpSp>
      <p:grpSp>
        <p:nvGrpSpPr>
          <p:cNvPr id="49" name="Group 48"/>
          <p:cNvGrpSpPr/>
          <p:nvPr/>
        </p:nvGrpSpPr>
        <p:grpSpPr>
          <a:xfrm>
            <a:off x="454024" y="3352890"/>
            <a:ext cx="8155416" cy="685800"/>
            <a:chOff x="454024" y="3358827"/>
            <a:chExt cx="8155416" cy="685800"/>
          </a:xfrm>
        </p:grpSpPr>
        <p:sp>
          <p:nvSpPr>
            <p:cNvPr id="30" name="Rectangle 29"/>
            <p:cNvSpPr/>
            <p:nvPr/>
          </p:nvSpPr>
          <p:spPr>
            <a:xfrm>
              <a:off x="454024" y="3358827"/>
              <a:ext cx="1168765" cy="685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en-US" sz="1400" dirty="0" smtClean="0">
                  <a:solidFill>
                    <a:schemeClr val="bg1"/>
                  </a:solidFill>
                </a:rPr>
                <a:t>Data and information</a:t>
              </a:r>
              <a:endParaRPr lang="en-US" sz="1400" dirty="0">
                <a:solidFill>
                  <a:schemeClr val="bg1"/>
                </a:solidFill>
              </a:endParaRPr>
            </a:p>
          </p:txBody>
        </p:sp>
        <p:sp>
          <p:nvSpPr>
            <p:cNvPr id="40" name="Rectangle 39"/>
            <p:cNvSpPr/>
            <p:nvPr/>
          </p:nvSpPr>
          <p:spPr>
            <a:xfrm>
              <a:off x="1749729" y="3358827"/>
              <a:ext cx="2524824"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pPr>
                <a:lnSpc>
                  <a:spcPct val="90000"/>
                </a:lnSpc>
              </a:pPr>
              <a:r>
                <a:rPr lang="en-US" sz="1200" dirty="0">
                  <a:solidFill>
                    <a:srgbClr val="63666A"/>
                  </a:solidFill>
                </a:rPr>
                <a:t>Data trapped inside massive repositories; lack of sophisticated analytics</a:t>
              </a:r>
            </a:p>
          </p:txBody>
        </p:sp>
        <p:sp>
          <p:nvSpPr>
            <p:cNvPr id="41" name="Rectangle 40"/>
            <p:cNvSpPr/>
            <p:nvPr/>
          </p:nvSpPr>
          <p:spPr>
            <a:xfrm>
              <a:off x="4428874" y="3358827"/>
              <a:ext cx="4180566"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0" rIns="0" bIns="0" rtlCol="0" anchor="ctr" anchorCtr="0"/>
            <a:lstStyle/>
            <a:p>
              <a:pPr>
                <a:lnSpc>
                  <a:spcPct val="90000"/>
                </a:lnSpc>
              </a:pPr>
              <a:r>
                <a:rPr lang="en-US" sz="1200" dirty="0">
                  <a:solidFill>
                    <a:srgbClr val="63666A"/>
                  </a:solidFill>
                </a:rPr>
                <a:t>Data can be mined to identify patient health risks, </a:t>
              </a:r>
              <a:r>
                <a:rPr lang="en-US" sz="1200" dirty="0" smtClean="0">
                  <a:solidFill>
                    <a:srgbClr val="63666A"/>
                  </a:solidFill>
                </a:rPr>
                <a:t/>
              </a:r>
              <a:br>
                <a:rPr lang="en-US" sz="1200" dirty="0" smtClean="0">
                  <a:solidFill>
                    <a:srgbClr val="63666A"/>
                  </a:solidFill>
                </a:rPr>
              </a:br>
              <a:r>
                <a:rPr lang="en-US" sz="1200" dirty="0" smtClean="0">
                  <a:solidFill>
                    <a:srgbClr val="63666A"/>
                  </a:solidFill>
                </a:rPr>
                <a:t>improve </a:t>
              </a:r>
              <a:r>
                <a:rPr lang="en-US" sz="1200" dirty="0">
                  <a:solidFill>
                    <a:srgbClr val="63666A"/>
                  </a:solidFill>
                </a:rPr>
                <a:t>care coordination and enhance efficiency; </a:t>
              </a:r>
              <a:r>
                <a:rPr lang="en-US" sz="1200" dirty="0" smtClean="0">
                  <a:solidFill>
                    <a:srgbClr val="63666A"/>
                  </a:solidFill>
                </a:rPr>
                <a:t/>
              </a:r>
              <a:br>
                <a:rPr lang="en-US" sz="1200" dirty="0" smtClean="0">
                  <a:solidFill>
                    <a:srgbClr val="63666A"/>
                  </a:solidFill>
                </a:rPr>
              </a:br>
              <a:r>
                <a:rPr lang="en-US" sz="1200" b="1" dirty="0" smtClean="0">
                  <a:solidFill>
                    <a:schemeClr val="tx2"/>
                  </a:solidFill>
                </a:rPr>
                <a:t>better collaboration </a:t>
              </a:r>
              <a:r>
                <a:rPr lang="en-US" sz="1200" b="1" dirty="0">
                  <a:solidFill>
                    <a:schemeClr val="tx2"/>
                  </a:solidFill>
                </a:rPr>
                <a:t>between payer/provider</a:t>
              </a:r>
            </a:p>
          </p:txBody>
        </p:sp>
      </p:grpSp>
      <p:grpSp>
        <p:nvGrpSpPr>
          <p:cNvPr id="48" name="Group 47"/>
          <p:cNvGrpSpPr/>
          <p:nvPr/>
        </p:nvGrpSpPr>
        <p:grpSpPr>
          <a:xfrm>
            <a:off x="454024" y="4905194"/>
            <a:ext cx="8155416" cy="685800"/>
            <a:chOff x="454024" y="4905194"/>
            <a:chExt cx="8155416" cy="685800"/>
          </a:xfrm>
        </p:grpSpPr>
        <p:sp>
          <p:nvSpPr>
            <p:cNvPr id="32" name="Rectangle 31"/>
            <p:cNvSpPr/>
            <p:nvPr/>
          </p:nvSpPr>
          <p:spPr>
            <a:xfrm>
              <a:off x="454024" y="4905194"/>
              <a:ext cx="1168765" cy="685800"/>
            </a:xfrm>
            <a:prstGeom prst="rect">
              <a:avLst/>
            </a:prstGeom>
            <a:solidFill>
              <a:srgbClr val="008375"/>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en-US" sz="1400" dirty="0" smtClean="0">
                  <a:solidFill>
                    <a:schemeClr val="bg1"/>
                  </a:solidFill>
                </a:rPr>
                <a:t>Consumer experience</a:t>
              </a:r>
              <a:endParaRPr lang="en-US" sz="1400" dirty="0">
                <a:solidFill>
                  <a:schemeClr val="bg1"/>
                </a:solidFill>
              </a:endParaRPr>
            </a:p>
          </p:txBody>
        </p:sp>
        <p:sp>
          <p:nvSpPr>
            <p:cNvPr id="43" name="Rectangle 42"/>
            <p:cNvSpPr/>
            <p:nvPr/>
          </p:nvSpPr>
          <p:spPr>
            <a:xfrm>
              <a:off x="1749729" y="4905194"/>
              <a:ext cx="2524824"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pPr>
                <a:lnSpc>
                  <a:spcPct val="90000"/>
                </a:lnSpc>
              </a:pPr>
              <a:r>
                <a:rPr lang="en-US" sz="1200" dirty="0">
                  <a:solidFill>
                    <a:srgbClr val="63666A"/>
                  </a:solidFill>
                </a:rPr>
                <a:t>Complicated health care </a:t>
              </a:r>
              <a:br>
                <a:rPr lang="en-US" sz="1200" dirty="0">
                  <a:solidFill>
                    <a:srgbClr val="63666A"/>
                  </a:solidFill>
                </a:rPr>
              </a:br>
              <a:r>
                <a:rPr lang="en-US" sz="1200" dirty="0">
                  <a:solidFill>
                    <a:srgbClr val="63666A"/>
                  </a:solidFill>
                </a:rPr>
                <a:t>system confuses and frustrates consumers</a:t>
              </a:r>
            </a:p>
          </p:txBody>
        </p:sp>
        <p:sp>
          <p:nvSpPr>
            <p:cNvPr id="44" name="Rectangle 43"/>
            <p:cNvSpPr/>
            <p:nvPr/>
          </p:nvSpPr>
          <p:spPr>
            <a:xfrm>
              <a:off x="4428874" y="4905194"/>
              <a:ext cx="4180566"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0" rIns="0" bIns="0" rtlCol="0" anchor="ctr" anchorCtr="0"/>
            <a:lstStyle/>
            <a:p>
              <a:pPr>
                <a:lnSpc>
                  <a:spcPct val="90000"/>
                </a:lnSpc>
              </a:pPr>
              <a:r>
                <a:rPr lang="en-US" sz="1200" dirty="0">
                  <a:solidFill>
                    <a:srgbClr val="63666A"/>
                  </a:solidFill>
                </a:rPr>
                <a:t>Consumers are the center of the </a:t>
              </a:r>
              <a:r>
                <a:rPr lang="en-US" sz="1200" dirty="0" smtClean="0">
                  <a:solidFill>
                    <a:srgbClr val="63666A"/>
                  </a:solidFill>
                </a:rPr>
                <a:t>health care system</a:t>
              </a:r>
              <a:r>
                <a:rPr lang="en-US" sz="1200" dirty="0">
                  <a:solidFill>
                    <a:srgbClr val="63666A"/>
                  </a:solidFill>
                </a:rPr>
                <a:t>, empowered with more information and support; </a:t>
              </a:r>
              <a:r>
                <a:rPr lang="en-US" sz="1200" dirty="0" smtClean="0">
                  <a:solidFill>
                    <a:srgbClr val="63666A"/>
                  </a:solidFill>
                </a:rPr>
                <a:t/>
              </a:r>
              <a:br>
                <a:rPr lang="en-US" sz="1200" dirty="0" smtClean="0">
                  <a:solidFill>
                    <a:srgbClr val="63666A"/>
                  </a:solidFill>
                </a:rPr>
              </a:br>
              <a:r>
                <a:rPr lang="en-US" sz="1200" b="1" dirty="0" smtClean="0">
                  <a:solidFill>
                    <a:schemeClr val="accent5"/>
                  </a:solidFill>
                </a:rPr>
                <a:t>self-support</a:t>
              </a:r>
              <a:endParaRPr lang="en-US" sz="1200" b="1" dirty="0">
                <a:solidFill>
                  <a:schemeClr val="accent5"/>
                </a:solidFill>
              </a:endParaRPr>
            </a:p>
          </p:txBody>
        </p:sp>
      </p:grpSp>
      <p:grpSp>
        <p:nvGrpSpPr>
          <p:cNvPr id="21" name="Group 20"/>
          <p:cNvGrpSpPr/>
          <p:nvPr/>
        </p:nvGrpSpPr>
        <p:grpSpPr>
          <a:xfrm>
            <a:off x="454024" y="4129042"/>
            <a:ext cx="8155416" cy="685800"/>
            <a:chOff x="454024" y="4132010"/>
            <a:chExt cx="8155416" cy="685800"/>
          </a:xfrm>
        </p:grpSpPr>
        <p:sp>
          <p:nvSpPr>
            <p:cNvPr id="31" name="Rectangle 30"/>
            <p:cNvSpPr/>
            <p:nvPr/>
          </p:nvSpPr>
          <p:spPr>
            <a:xfrm>
              <a:off x="454024" y="4132010"/>
              <a:ext cx="1168765" cy="685800"/>
            </a:xfrm>
            <a:prstGeom prst="rect">
              <a:avLst/>
            </a:prstGeom>
            <a:solidFill>
              <a:srgbClr val="79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r>
                <a:rPr lang="en-US" sz="1400" dirty="0" smtClean="0">
                  <a:solidFill>
                    <a:schemeClr val="bg1"/>
                  </a:solidFill>
                </a:rPr>
                <a:t>Cost</a:t>
              </a:r>
              <a:endParaRPr lang="en-US" sz="1400" dirty="0">
                <a:solidFill>
                  <a:schemeClr val="bg1"/>
                </a:solidFill>
              </a:endParaRPr>
            </a:p>
          </p:txBody>
        </p:sp>
        <p:sp>
          <p:nvSpPr>
            <p:cNvPr id="46" name="Rectangle 45"/>
            <p:cNvSpPr/>
            <p:nvPr/>
          </p:nvSpPr>
          <p:spPr>
            <a:xfrm>
              <a:off x="1749729" y="4132010"/>
              <a:ext cx="2524824"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0" bIns="0" rtlCol="0" anchor="ctr" anchorCtr="0"/>
            <a:lstStyle/>
            <a:p>
              <a:pPr>
                <a:lnSpc>
                  <a:spcPct val="90000"/>
                </a:lnSpc>
              </a:pPr>
              <a:r>
                <a:rPr lang="en-US" sz="1200" dirty="0">
                  <a:solidFill>
                    <a:srgbClr val="63666A"/>
                  </a:solidFill>
                </a:rPr>
                <a:t>Costs climb without corresponding health improvements</a:t>
              </a:r>
            </a:p>
          </p:txBody>
        </p:sp>
        <p:sp>
          <p:nvSpPr>
            <p:cNvPr id="47" name="Rectangle 46"/>
            <p:cNvSpPr/>
            <p:nvPr/>
          </p:nvSpPr>
          <p:spPr>
            <a:xfrm>
              <a:off x="4428874" y="4132010"/>
              <a:ext cx="4180566" cy="685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0" rIns="0" bIns="0" rtlCol="0" anchor="ctr" anchorCtr="0"/>
            <a:lstStyle/>
            <a:p>
              <a:pPr>
                <a:lnSpc>
                  <a:spcPct val="90000"/>
                </a:lnSpc>
              </a:pPr>
              <a:r>
                <a:rPr lang="en-US" sz="1200" dirty="0">
                  <a:solidFill>
                    <a:srgbClr val="63666A"/>
                  </a:solidFill>
                </a:rPr>
                <a:t>Insurance companies and care providers are paid based </a:t>
              </a:r>
              <a:r>
                <a:rPr lang="en-US" sz="1200" dirty="0" smtClean="0">
                  <a:solidFill>
                    <a:srgbClr val="63666A"/>
                  </a:solidFill>
                </a:rPr>
                <a:t/>
              </a:r>
              <a:br>
                <a:rPr lang="en-US" sz="1200" dirty="0" smtClean="0">
                  <a:solidFill>
                    <a:srgbClr val="63666A"/>
                  </a:solidFill>
                </a:rPr>
              </a:br>
              <a:r>
                <a:rPr lang="en-US" sz="1200" dirty="0" smtClean="0">
                  <a:solidFill>
                    <a:srgbClr val="63666A"/>
                  </a:solidFill>
                </a:rPr>
                <a:t>on </a:t>
              </a:r>
              <a:r>
                <a:rPr lang="en-US" sz="1200" dirty="0">
                  <a:solidFill>
                    <a:srgbClr val="63666A"/>
                  </a:solidFill>
                </a:rPr>
                <a:t>quality and patient health improvements; </a:t>
              </a:r>
              <a:r>
                <a:rPr lang="en-US" sz="1200" b="1" dirty="0" smtClean="0">
                  <a:solidFill>
                    <a:srgbClr val="799900"/>
                  </a:solidFill>
                </a:rPr>
                <a:t>outcomes-based incentives</a:t>
              </a:r>
              <a:endParaRPr lang="en-US" sz="1200" b="1" dirty="0">
                <a:solidFill>
                  <a:srgbClr val="799900"/>
                </a:solidFill>
              </a:endParaRPr>
            </a:p>
          </p:txBody>
        </p:sp>
      </p:grpSp>
    </p:spTree>
    <p:extLst>
      <p:ext uri="{BB962C8B-B14F-4D97-AF65-F5344CB8AC3E}">
        <p14:creationId xmlns:p14="http://schemas.microsoft.com/office/powerpoint/2010/main" val="413233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1000"/>
                                        <p:tgtEl>
                                          <p:spTgt spid="3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wipe(up)">
                                      <p:cBhvr>
                                        <p:cTn id="11" dur="1000"/>
                                        <p:tgtEl>
                                          <p:spTgt spid="37"/>
                                        </p:tgtEl>
                                      </p:cBhvr>
                                    </p:animEffect>
                                  </p:childTnLst>
                                </p:cTn>
                              </p:par>
                            </p:childTnLst>
                          </p:cTn>
                        </p:par>
                        <p:par>
                          <p:cTn id="12" fill="hold">
                            <p:stCondLst>
                              <p:cond delay="2000"/>
                            </p:stCondLst>
                            <p:childTnLst>
                              <p:par>
                                <p:cTn id="13" presetID="22" presetClass="entr" presetSubtype="8" fill="hold" nodeType="afterEffect">
                                  <p:stCondLst>
                                    <p:cond delay="500"/>
                                  </p:stCondLst>
                                  <p:childTnLst>
                                    <p:set>
                                      <p:cBhvr>
                                        <p:cTn id="14" dur="1" fill="hold">
                                          <p:stCondLst>
                                            <p:cond delay="0"/>
                                          </p:stCondLst>
                                        </p:cTn>
                                        <p:tgtEl>
                                          <p:spTgt spid="52"/>
                                        </p:tgtEl>
                                        <p:attrNameLst>
                                          <p:attrName>style.visibility</p:attrName>
                                        </p:attrNameLst>
                                      </p:cBhvr>
                                      <p:to>
                                        <p:strVal val="visible"/>
                                      </p:to>
                                    </p:set>
                                    <p:animEffect transition="in" filter="wipe(left)">
                                      <p:cBhvr>
                                        <p:cTn id="15" dur="1000"/>
                                        <p:tgtEl>
                                          <p:spTgt spid="52"/>
                                        </p:tgtEl>
                                      </p:cBhvr>
                                    </p:animEffect>
                                  </p:childTnLst>
                                </p:cTn>
                              </p:par>
                            </p:childTnLst>
                          </p:cTn>
                        </p:par>
                        <p:par>
                          <p:cTn id="16" fill="hold">
                            <p:stCondLst>
                              <p:cond delay="3500"/>
                            </p:stCondLst>
                            <p:childTnLst>
                              <p:par>
                                <p:cTn id="17" presetID="22" presetClass="entr" presetSubtype="8" fill="hold" nodeType="afterEffect">
                                  <p:stCondLst>
                                    <p:cond delay="500"/>
                                  </p:stCondLst>
                                  <p:childTnLst>
                                    <p:set>
                                      <p:cBhvr>
                                        <p:cTn id="18" dur="1" fill="hold">
                                          <p:stCondLst>
                                            <p:cond delay="0"/>
                                          </p:stCondLst>
                                        </p:cTn>
                                        <p:tgtEl>
                                          <p:spTgt spid="51"/>
                                        </p:tgtEl>
                                        <p:attrNameLst>
                                          <p:attrName>style.visibility</p:attrName>
                                        </p:attrNameLst>
                                      </p:cBhvr>
                                      <p:to>
                                        <p:strVal val="visible"/>
                                      </p:to>
                                    </p:set>
                                    <p:animEffect transition="in" filter="wipe(left)">
                                      <p:cBhvr>
                                        <p:cTn id="19" dur="1000"/>
                                        <p:tgtEl>
                                          <p:spTgt spid="51"/>
                                        </p:tgtEl>
                                      </p:cBhvr>
                                    </p:animEffect>
                                  </p:childTnLst>
                                </p:cTn>
                              </p:par>
                            </p:childTnLst>
                          </p:cTn>
                        </p:par>
                        <p:par>
                          <p:cTn id="20" fill="hold">
                            <p:stCondLst>
                              <p:cond delay="5000"/>
                            </p:stCondLst>
                            <p:childTnLst>
                              <p:par>
                                <p:cTn id="21" presetID="22" presetClass="entr" presetSubtype="8" fill="hold" nodeType="afterEffect">
                                  <p:stCondLst>
                                    <p:cond delay="500"/>
                                  </p:stCondLst>
                                  <p:childTnLst>
                                    <p:set>
                                      <p:cBhvr>
                                        <p:cTn id="22" dur="1" fill="hold">
                                          <p:stCondLst>
                                            <p:cond delay="0"/>
                                          </p:stCondLst>
                                        </p:cTn>
                                        <p:tgtEl>
                                          <p:spTgt spid="49"/>
                                        </p:tgtEl>
                                        <p:attrNameLst>
                                          <p:attrName>style.visibility</p:attrName>
                                        </p:attrNameLst>
                                      </p:cBhvr>
                                      <p:to>
                                        <p:strVal val="visible"/>
                                      </p:to>
                                    </p:set>
                                    <p:animEffect transition="in" filter="wipe(left)">
                                      <p:cBhvr>
                                        <p:cTn id="23" dur="1000"/>
                                        <p:tgtEl>
                                          <p:spTgt spid="49"/>
                                        </p:tgtEl>
                                      </p:cBhvr>
                                    </p:animEffect>
                                  </p:childTnLst>
                                </p:cTn>
                              </p:par>
                            </p:childTnLst>
                          </p:cTn>
                        </p:par>
                        <p:par>
                          <p:cTn id="24" fill="hold">
                            <p:stCondLst>
                              <p:cond delay="6500"/>
                            </p:stCondLst>
                            <p:childTnLst>
                              <p:par>
                                <p:cTn id="25" presetID="22" presetClass="entr" presetSubtype="8" fill="hold" nodeType="afterEffect">
                                  <p:stCondLst>
                                    <p:cond delay="50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1000"/>
                                        <p:tgtEl>
                                          <p:spTgt spid="21"/>
                                        </p:tgtEl>
                                      </p:cBhvr>
                                    </p:animEffect>
                                  </p:childTnLst>
                                </p:cTn>
                              </p:par>
                            </p:childTnLst>
                          </p:cTn>
                        </p:par>
                        <p:par>
                          <p:cTn id="28" fill="hold">
                            <p:stCondLst>
                              <p:cond delay="8000"/>
                            </p:stCondLst>
                            <p:childTnLst>
                              <p:par>
                                <p:cTn id="29" presetID="22" presetClass="entr" presetSubtype="8" fill="hold" nodeType="afterEffect">
                                  <p:stCondLst>
                                    <p:cond delay="500"/>
                                  </p:stCondLst>
                                  <p:childTnLst>
                                    <p:set>
                                      <p:cBhvr>
                                        <p:cTn id="30" dur="1" fill="hold">
                                          <p:stCondLst>
                                            <p:cond delay="0"/>
                                          </p:stCondLst>
                                        </p:cTn>
                                        <p:tgtEl>
                                          <p:spTgt spid="48"/>
                                        </p:tgtEl>
                                        <p:attrNameLst>
                                          <p:attrName>style.visibility</p:attrName>
                                        </p:attrNameLst>
                                      </p:cBhvr>
                                      <p:to>
                                        <p:strVal val="visible"/>
                                      </p:to>
                                    </p:set>
                                    <p:animEffect transition="in" filter="wipe(left)">
                                      <p:cBhvr>
                                        <p:cTn id="31"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4629150" y="1499016"/>
            <a:ext cx="4029075" cy="42422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0" bIns="0" rtlCol="0" anchor="t" anchorCtr="0"/>
          <a:lstStyle/>
          <a:p>
            <a:pPr algn="ctr"/>
            <a:endParaRPr lang="en-US" sz="1400" dirty="0">
              <a:solidFill>
                <a:schemeClr val="tx1"/>
              </a:solidFill>
            </a:endParaRPr>
          </a:p>
        </p:txBody>
      </p:sp>
      <p:sp>
        <p:nvSpPr>
          <p:cNvPr id="3" name="Content Placeholder 2"/>
          <p:cNvSpPr>
            <a:spLocks noGrp="1"/>
          </p:cNvSpPr>
          <p:nvPr>
            <p:ph idx="1"/>
          </p:nvPr>
        </p:nvSpPr>
        <p:spPr>
          <a:xfrm>
            <a:off x="457199" y="1298576"/>
            <a:ext cx="3921125" cy="902958"/>
          </a:xfrm>
        </p:spPr>
        <p:txBody>
          <a:bodyPr/>
          <a:lstStyle/>
          <a:p>
            <a:pPr marL="0" indent="0">
              <a:buNone/>
            </a:pPr>
            <a:r>
              <a:rPr lang="en-US" dirty="0" smtClean="0"/>
              <a:t>Support to ensure every required capability for transition to value-based care is covered.</a:t>
            </a:r>
          </a:p>
          <a:p>
            <a:endParaRPr lang="en-US" dirty="0"/>
          </a:p>
        </p:txBody>
      </p:sp>
      <p:sp>
        <p:nvSpPr>
          <p:cNvPr id="19" name="Title 18"/>
          <p:cNvSpPr>
            <a:spLocks noGrp="1"/>
          </p:cNvSpPr>
          <p:nvPr>
            <p:ph type="title"/>
          </p:nvPr>
        </p:nvSpPr>
        <p:spPr>
          <a:xfrm>
            <a:off x="457200" y="665018"/>
            <a:ext cx="8229600" cy="415394"/>
          </a:xfrm>
        </p:spPr>
        <p:txBody>
          <a:bodyPr/>
          <a:lstStyle/>
          <a:p>
            <a:r>
              <a:rPr lang="en-US" dirty="0" smtClean="0"/>
              <a:t>Optum brings it all together in one solution…</a:t>
            </a:r>
            <a:endParaRPr lang="en-US" dirty="0"/>
          </a:p>
        </p:txBody>
      </p:sp>
      <p:sp>
        <p:nvSpPr>
          <p:cNvPr id="8" name="Oval 7"/>
          <p:cNvSpPr/>
          <p:nvPr/>
        </p:nvSpPr>
        <p:spPr bwMode="auto">
          <a:xfrm>
            <a:off x="1030912" y="2624567"/>
            <a:ext cx="2448010" cy="2511083"/>
          </a:xfrm>
          <a:prstGeom prst="ellipse">
            <a:avLst/>
          </a:prstGeom>
          <a:noFill/>
          <a:ln w="25400" cap="flat" cmpd="sng" algn="ctr">
            <a:solidFill>
              <a:schemeClr val="accent1"/>
            </a:solidFill>
            <a:prstDash val="solid"/>
          </a:ln>
          <a:effectLst/>
        </p:spPr>
        <p:txBody>
          <a:bodyPr anchor="ctr"/>
          <a:lstStyle/>
          <a:p>
            <a:pPr marL="0" marR="0" lvl="0" indent="0" algn="ctr" defTabSz="914400" eaLnBrk="1" fontAlgn="base" latinLnBrk="0" hangingPunct="1">
              <a:spcBef>
                <a:spcPct val="0"/>
              </a:spcBef>
              <a:spcAft>
                <a:spcPct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ＭＳ Ｐゴシック"/>
              <a:cs typeface="Arial Unicode MS"/>
            </a:endParaRPr>
          </a:p>
        </p:txBody>
      </p:sp>
      <p:cxnSp>
        <p:nvCxnSpPr>
          <p:cNvPr id="9" name="Straight Connector 8"/>
          <p:cNvCxnSpPr/>
          <p:nvPr/>
        </p:nvCxnSpPr>
        <p:spPr bwMode="auto">
          <a:xfrm>
            <a:off x="2229706" y="1936465"/>
            <a:ext cx="0" cy="3651460"/>
          </a:xfrm>
          <a:prstGeom prst="line">
            <a:avLst/>
          </a:prstGeom>
          <a:noFill/>
          <a:ln w="28575" cap="flat" cmpd="sng" algn="ctr">
            <a:solidFill>
              <a:schemeClr val="accent1"/>
            </a:solidFill>
            <a:prstDash val="solid"/>
          </a:ln>
          <a:effectLst/>
        </p:spPr>
      </p:cxnSp>
      <p:cxnSp>
        <p:nvCxnSpPr>
          <p:cNvPr id="10" name="Straight Connector 9"/>
          <p:cNvCxnSpPr/>
          <p:nvPr/>
        </p:nvCxnSpPr>
        <p:spPr bwMode="auto">
          <a:xfrm flipH="1" flipV="1">
            <a:off x="649665" y="2976771"/>
            <a:ext cx="3267357" cy="1860484"/>
          </a:xfrm>
          <a:prstGeom prst="line">
            <a:avLst/>
          </a:prstGeom>
          <a:noFill/>
          <a:ln w="28575" cap="flat" cmpd="sng" algn="ctr">
            <a:solidFill>
              <a:schemeClr val="accent1"/>
            </a:solidFill>
            <a:prstDash val="solid"/>
          </a:ln>
          <a:effectLst/>
        </p:spPr>
      </p:cxnSp>
      <p:cxnSp>
        <p:nvCxnSpPr>
          <p:cNvPr id="11" name="Straight Connector 10"/>
          <p:cNvCxnSpPr/>
          <p:nvPr/>
        </p:nvCxnSpPr>
        <p:spPr bwMode="auto">
          <a:xfrm flipH="1">
            <a:off x="649665" y="2976771"/>
            <a:ext cx="3260668" cy="1726777"/>
          </a:xfrm>
          <a:prstGeom prst="line">
            <a:avLst/>
          </a:prstGeom>
          <a:noFill/>
          <a:ln w="28575" cap="flat" cmpd="sng" algn="ctr">
            <a:solidFill>
              <a:schemeClr val="accent1"/>
            </a:solidFill>
            <a:prstDash val="solid"/>
          </a:ln>
          <a:effectLst/>
        </p:spPr>
      </p:cxnSp>
      <p:sp>
        <p:nvSpPr>
          <p:cNvPr id="25" name="object 9"/>
          <p:cNvSpPr txBox="1"/>
          <p:nvPr/>
        </p:nvSpPr>
        <p:spPr>
          <a:xfrm>
            <a:off x="9511378" y="800255"/>
            <a:ext cx="4380159" cy="1614577"/>
          </a:xfrm>
          <a:prstGeom prst="rect">
            <a:avLst/>
          </a:prstGeom>
        </p:spPr>
        <p:txBody>
          <a:bodyPr vert="horz" wrap="square" lIns="0" tIns="0" rIns="0" bIns="0" rtlCol="0" anchor="t" anchorCtr="0">
            <a:noAutofit/>
          </a:bodyPr>
          <a:lstStyle/>
          <a:p>
            <a:pPr fontAlgn="auto">
              <a:lnSpc>
                <a:spcPct val="100000"/>
              </a:lnSpc>
              <a:spcBef>
                <a:spcPts val="400"/>
              </a:spcBef>
              <a:spcAft>
                <a:spcPts val="0"/>
              </a:spcAft>
              <a:buClrTx/>
              <a:buFontTx/>
              <a:buNone/>
            </a:pPr>
            <a:endParaRPr sz="1400" dirty="0">
              <a:solidFill>
                <a:srgbClr val="63666A"/>
              </a:solidFill>
              <a:latin typeface="Arial"/>
              <a:ea typeface="Arial Unicode MS"/>
              <a:cs typeface="Arial"/>
            </a:endParaRPr>
          </a:p>
        </p:txBody>
      </p:sp>
      <p:sp>
        <p:nvSpPr>
          <p:cNvPr id="30" name="object 9"/>
          <p:cNvSpPr txBox="1"/>
          <p:nvPr/>
        </p:nvSpPr>
        <p:spPr>
          <a:xfrm>
            <a:off x="4747093" y="1658182"/>
            <a:ext cx="3729389" cy="646116"/>
          </a:xfrm>
          <a:prstGeom prst="rect">
            <a:avLst/>
          </a:prstGeom>
        </p:spPr>
        <p:txBody>
          <a:bodyPr vert="horz" wrap="square" lIns="0" tIns="0" rIns="0" bIns="0" rtlCol="0" anchor="t" anchorCtr="0">
            <a:noAutofit/>
          </a:bodyPr>
          <a:lstStyle/>
          <a:p>
            <a:pPr fontAlgn="auto">
              <a:lnSpc>
                <a:spcPct val="90000"/>
              </a:lnSpc>
              <a:spcAft>
                <a:spcPts val="0"/>
              </a:spcAft>
              <a:buClrTx/>
              <a:buFontTx/>
              <a:buNone/>
            </a:pPr>
            <a:r>
              <a:rPr lang="en-US" spc="-10" dirty="0" smtClean="0">
                <a:solidFill>
                  <a:schemeClr val="accent1"/>
                </a:solidFill>
                <a:cs typeface="Arial"/>
              </a:rPr>
              <a:t>Optum delivers across all value-based care component needs</a:t>
            </a:r>
            <a:endParaRPr sz="1800" spc="-10" dirty="0">
              <a:solidFill>
                <a:schemeClr val="accent1"/>
              </a:solidFill>
              <a:latin typeface="Arial"/>
              <a:ea typeface="Arial Unicode MS"/>
              <a:cs typeface="Arial"/>
            </a:endParaRPr>
          </a:p>
        </p:txBody>
      </p:sp>
      <p:sp>
        <p:nvSpPr>
          <p:cNvPr id="22" name="Rectangle 4"/>
          <p:cNvSpPr txBox="1">
            <a:spLocks noChangeArrowheads="1"/>
          </p:cNvSpPr>
          <p:nvPr/>
        </p:nvSpPr>
        <p:spPr bwMode="auto">
          <a:xfrm>
            <a:off x="4747092" y="2445810"/>
            <a:ext cx="3729389" cy="3142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t" anchorCtr="0"/>
          <a:lstStyle>
            <a:lvl1pPr eaLnBrk="0" hangingPunct="0">
              <a:tabLst>
                <a:tab pos="2168525" algn="l"/>
              </a:tabLst>
              <a:defRPr>
                <a:solidFill>
                  <a:schemeClr val="tx1"/>
                </a:solidFill>
                <a:latin typeface="Arial" charset="0"/>
                <a:ea typeface="Arial Unicode MS" pitchFamily="34" charset="-128"/>
                <a:cs typeface="Arial Unicode MS" pitchFamily="34" charset="-128"/>
              </a:defRPr>
            </a:lvl1pPr>
            <a:lvl2pPr marL="742950" indent="-285750" eaLnBrk="0" hangingPunct="0">
              <a:tabLst>
                <a:tab pos="2168525" algn="l"/>
              </a:tabLst>
              <a:defRPr>
                <a:solidFill>
                  <a:schemeClr val="tx1"/>
                </a:solidFill>
                <a:latin typeface="Arial" charset="0"/>
                <a:ea typeface="Arial Unicode MS" pitchFamily="34" charset="-128"/>
                <a:cs typeface="Arial Unicode MS" pitchFamily="34" charset="-128"/>
              </a:defRPr>
            </a:lvl2pPr>
            <a:lvl3pPr marL="1143000" indent="-228600" eaLnBrk="0" hangingPunct="0">
              <a:tabLst>
                <a:tab pos="2168525" algn="l"/>
              </a:tabLst>
              <a:defRPr>
                <a:solidFill>
                  <a:schemeClr val="tx1"/>
                </a:solidFill>
                <a:latin typeface="Arial" charset="0"/>
                <a:ea typeface="Arial Unicode MS" pitchFamily="34" charset="-128"/>
                <a:cs typeface="Arial Unicode MS" pitchFamily="34" charset="-128"/>
              </a:defRPr>
            </a:lvl3pPr>
            <a:lvl4pPr marL="1600200" indent="-228600" eaLnBrk="0" hangingPunct="0">
              <a:tabLst>
                <a:tab pos="2168525" algn="l"/>
              </a:tabLst>
              <a:defRPr>
                <a:solidFill>
                  <a:schemeClr val="tx1"/>
                </a:solidFill>
                <a:latin typeface="Arial" charset="0"/>
                <a:ea typeface="Arial Unicode MS" pitchFamily="34" charset="-128"/>
                <a:cs typeface="Arial Unicode MS" pitchFamily="34" charset="-128"/>
              </a:defRPr>
            </a:lvl4pPr>
            <a:lvl5pPr marL="2057400" indent="-228600" eaLnBrk="0" hangingPunct="0">
              <a:tabLst>
                <a:tab pos="2168525" algn="l"/>
              </a:tabLst>
              <a:defRPr>
                <a:solidFill>
                  <a:schemeClr val="tx1"/>
                </a:solidFill>
                <a:latin typeface="Arial" charset="0"/>
                <a:ea typeface="Arial Unicode MS" pitchFamily="34" charset="-128"/>
                <a:cs typeface="Arial Unicode MS" pitchFamily="34" charset="-128"/>
              </a:defRPr>
            </a:lvl5pPr>
            <a:lvl6pPr marL="2514600" indent="-228600" eaLnBrk="0" fontAlgn="base" hangingPunct="0">
              <a:spcBef>
                <a:spcPct val="0"/>
              </a:spcBef>
              <a:spcAft>
                <a:spcPct val="0"/>
              </a:spcAft>
              <a:tabLst>
                <a:tab pos="2168525" algn="l"/>
              </a:tabLst>
              <a:defRPr>
                <a:solidFill>
                  <a:schemeClr val="tx1"/>
                </a:solidFill>
                <a:latin typeface="Arial" charset="0"/>
                <a:ea typeface="Arial Unicode MS" pitchFamily="34" charset="-128"/>
                <a:cs typeface="Arial Unicode MS" pitchFamily="34" charset="-128"/>
              </a:defRPr>
            </a:lvl6pPr>
            <a:lvl7pPr marL="2971800" indent="-228600" eaLnBrk="0" fontAlgn="base" hangingPunct="0">
              <a:spcBef>
                <a:spcPct val="0"/>
              </a:spcBef>
              <a:spcAft>
                <a:spcPct val="0"/>
              </a:spcAft>
              <a:tabLst>
                <a:tab pos="2168525" algn="l"/>
              </a:tabLst>
              <a:defRPr>
                <a:solidFill>
                  <a:schemeClr val="tx1"/>
                </a:solidFill>
                <a:latin typeface="Arial" charset="0"/>
                <a:ea typeface="Arial Unicode MS" pitchFamily="34" charset="-128"/>
                <a:cs typeface="Arial Unicode MS" pitchFamily="34" charset="-128"/>
              </a:defRPr>
            </a:lvl7pPr>
            <a:lvl8pPr marL="3429000" indent="-228600" eaLnBrk="0" fontAlgn="base" hangingPunct="0">
              <a:spcBef>
                <a:spcPct val="0"/>
              </a:spcBef>
              <a:spcAft>
                <a:spcPct val="0"/>
              </a:spcAft>
              <a:tabLst>
                <a:tab pos="2168525" algn="l"/>
              </a:tabLst>
              <a:defRPr>
                <a:solidFill>
                  <a:schemeClr val="tx1"/>
                </a:solidFill>
                <a:latin typeface="Arial" charset="0"/>
                <a:ea typeface="Arial Unicode MS" pitchFamily="34" charset="-128"/>
                <a:cs typeface="Arial Unicode MS" pitchFamily="34" charset="-128"/>
              </a:defRPr>
            </a:lvl8pPr>
            <a:lvl9pPr marL="3886200" indent="-228600" eaLnBrk="0" fontAlgn="base" hangingPunct="0">
              <a:spcBef>
                <a:spcPct val="0"/>
              </a:spcBef>
              <a:spcAft>
                <a:spcPct val="0"/>
              </a:spcAft>
              <a:tabLst>
                <a:tab pos="2168525" algn="l"/>
              </a:tabLst>
              <a:defRPr>
                <a:solidFill>
                  <a:schemeClr val="tx1"/>
                </a:solidFill>
                <a:latin typeface="Arial" charset="0"/>
                <a:ea typeface="Arial Unicode MS" pitchFamily="34" charset="-128"/>
                <a:cs typeface="Arial Unicode MS" pitchFamily="34" charset="-128"/>
              </a:defRPr>
            </a:lvl9pPr>
          </a:lstStyle>
          <a:p>
            <a:pPr marL="168275" indent="-168275" eaLnBrk="1" fontAlgn="base" hangingPunct="1">
              <a:lnSpc>
                <a:spcPct val="95000"/>
              </a:lnSpc>
              <a:spcBef>
                <a:spcPts val="1200"/>
              </a:spcBef>
              <a:buClr>
                <a:schemeClr val="accent1"/>
              </a:buClr>
              <a:buFont typeface="Arial" panose="020B0604020202020204" pitchFamily="34" charset="0"/>
              <a:buChar char="•"/>
              <a:tabLst/>
            </a:pPr>
            <a:r>
              <a:rPr lang="en-US" sz="1600" dirty="0" smtClean="0">
                <a:solidFill>
                  <a:srgbClr val="63666A"/>
                </a:solidFill>
                <a:ea typeface="ＭＳ Ｐゴシック" pitchFamily="34" charset="-128"/>
              </a:rPr>
              <a:t>VBC strategy and approach</a:t>
            </a:r>
          </a:p>
          <a:p>
            <a:pPr marL="168275" indent="-168275" eaLnBrk="1" fontAlgn="base" hangingPunct="1">
              <a:lnSpc>
                <a:spcPct val="95000"/>
              </a:lnSpc>
              <a:spcBef>
                <a:spcPts val="1200"/>
              </a:spcBef>
              <a:buClr>
                <a:schemeClr val="accent1"/>
              </a:buClr>
              <a:buFont typeface="Arial" panose="020B0604020202020204" pitchFamily="34" charset="0"/>
              <a:buChar char="•"/>
              <a:tabLst/>
            </a:pPr>
            <a:r>
              <a:rPr lang="en-US" sz="1600" dirty="0">
                <a:solidFill>
                  <a:srgbClr val="63666A"/>
                </a:solidFill>
                <a:ea typeface="ＭＳ Ｐゴシック" pitchFamily="34" charset="-128"/>
              </a:rPr>
              <a:t>Provider attribution </a:t>
            </a:r>
            <a:r>
              <a:rPr lang="en-US" sz="1600" dirty="0" smtClean="0">
                <a:solidFill>
                  <a:srgbClr val="63666A"/>
                </a:solidFill>
                <a:ea typeface="ＭＳ Ｐゴシック" pitchFamily="34" charset="-128"/>
              </a:rPr>
              <a:t>with contact alignment</a:t>
            </a:r>
            <a:endParaRPr lang="en-US" sz="1600" dirty="0">
              <a:solidFill>
                <a:srgbClr val="63666A"/>
              </a:solidFill>
              <a:ea typeface="ＭＳ Ｐゴシック" pitchFamily="34" charset="-128"/>
            </a:endParaRPr>
          </a:p>
          <a:p>
            <a:pPr marL="168275" indent="-168275" eaLnBrk="1" fontAlgn="base" hangingPunct="1">
              <a:lnSpc>
                <a:spcPct val="95000"/>
              </a:lnSpc>
              <a:spcBef>
                <a:spcPts val="1200"/>
              </a:spcBef>
              <a:buClr>
                <a:schemeClr val="accent1"/>
              </a:buClr>
              <a:buFont typeface="Arial" panose="020B0604020202020204" pitchFamily="34" charset="0"/>
              <a:buChar char="•"/>
              <a:tabLst/>
            </a:pPr>
            <a:r>
              <a:rPr lang="en-US" sz="1600" dirty="0" smtClean="0">
                <a:solidFill>
                  <a:srgbClr val="63666A"/>
                </a:solidFill>
                <a:ea typeface="ＭＳ Ｐゴシック" pitchFamily="34" charset="-128"/>
              </a:rPr>
              <a:t>Contract templates and management</a:t>
            </a:r>
          </a:p>
          <a:p>
            <a:pPr marL="168275" indent="-168275" eaLnBrk="1" fontAlgn="base" hangingPunct="1">
              <a:lnSpc>
                <a:spcPct val="95000"/>
              </a:lnSpc>
              <a:spcBef>
                <a:spcPts val="1200"/>
              </a:spcBef>
              <a:buClr>
                <a:schemeClr val="accent1"/>
              </a:buClr>
              <a:buFont typeface="Arial" panose="020B0604020202020204" pitchFamily="34" charset="0"/>
              <a:buChar char="•"/>
              <a:tabLst/>
            </a:pPr>
            <a:r>
              <a:rPr lang="en-US" sz="1600" dirty="0">
                <a:solidFill>
                  <a:srgbClr val="63666A"/>
                </a:solidFill>
                <a:ea typeface="ＭＳ Ｐゴシック" pitchFamily="34" charset="-128"/>
              </a:rPr>
              <a:t>VBC metrics repository and management</a:t>
            </a:r>
          </a:p>
          <a:p>
            <a:pPr marL="168275" indent="-168275" eaLnBrk="1" fontAlgn="base" hangingPunct="1">
              <a:lnSpc>
                <a:spcPct val="95000"/>
              </a:lnSpc>
              <a:spcBef>
                <a:spcPts val="1200"/>
              </a:spcBef>
              <a:buClr>
                <a:schemeClr val="accent1"/>
              </a:buClr>
              <a:buFont typeface="Arial" panose="020B0604020202020204" pitchFamily="34" charset="0"/>
              <a:buChar char="•"/>
              <a:tabLst/>
            </a:pPr>
            <a:r>
              <a:rPr lang="en-US" sz="1600" dirty="0" smtClean="0">
                <a:solidFill>
                  <a:srgbClr val="63666A"/>
                </a:solidFill>
                <a:ea typeface="ＭＳ Ｐゴシック" pitchFamily="34" charset="-128"/>
              </a:rPr>
              <a:t>Payment and financial management</a:t>
            </a:r>
          </a:p>
          <a:p>
            <a:pPr marL="168275" indent="-168275" eaLnBrk="1" fontAlgn="base" hangingPunct="1">
              <a:lnSpc>
                <a:spcPct val="95000"/>
              </a:lnSpc>
              <a:spcBef>
                <a:spcPts val="1200"/>
              </a:spcBef>
              <a:buClr>
                <a:schemeClr val="accent1"/>
              </a:buClr>
              <a:buFont typeface="Arial" panose="020B0604020202020204" pitchFamily="34" charset="0"/>
              <a:buChar char="•"/>
              <a:tabLst/>
            </a:pPr>
            <a:r>
              <a:rPr lang="en-US" sz="1600" dirty="0" smtClean="0">
                <a:solidFill>
                  <a:srgbClr val="63666A"/>
                </a:solidFill>
                <a:ea typeface="ＭＳ Ｐゴシック" pitchFamily="34" charset="-128"/>
              </a:rPr>
              <a:t>Operational dashboards and reporting</a:t>
            </a:r>
          </a:p>
          <a:p>
            <a:pPr marL="168275" indent="-168275" eaLnBrk="1" fontAlgn="base" hangingPunct="1">
              <a:lnSpc>
                <a:spcPct val="95000"/>
              </a:lnSpc>
              <a:spcBef>
                <a:spcPts val="1200"/>
              </a:spcBef>
              <a:buClr>
                <a:schemeClr val="accent1"/>
              </a:buClr>
              <a:buFont typeface="Arial" panose="020B0604020202020204" pitchFamily="34" charset="0"/>
              <a:buChar char="•"/>
              <a:tabLst/>
            </a:pPr>
            <a:r>
              <a:rPr lang="en-US" sz="1600" dirty="0" smtClean="0">
                <a:solidFill>
                  <a:srgbClr val="63666A"/>
                </a:solidFill>
                <a:ea typeface="ＭＳ Ｐゴシック" pitchFamily="34" charset="-128"/>
              </a:rPr>
              <a:t>Provider communication and reporting</a:t>
            </a:r>
          </a:p>
        </p:txBody>
      </p:sp>
      <p:sp>
        <p:nvSpPr>
          <p:cNvPr id="42" name="Oval 41"/>
          <p:cNvSpPr/>
          <p:nvPr/>
        </p:nvSpPr>
        <p:spPr>
          <a:xfrm>
            <a:off x="470045" y="2566774"/>
            <a:ext cx="1150527" cy="1150527"/>
          </a:xfrm>
          <a:prstGeom prst="ellipse">
            <a:avLst/>
          </a:prstGeom>
          <a:solidFill>
            <a:schemeClr val="bg1"/>
          </a:solidFill>
          <a:ln w="19050">
            <a:solidFill>
              <a:srgbClr val="BFBFBF"/>
            </a:solidFill>
          </a:ln>
          <a:effectLst>
            <a:outerShdw blurRad="101600" dist="25400" dir="5400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lvl="0" algn="ctr" fontAlgn="base">
              <a:lnSpc>
                <a:spcPct val="95000"/>
              </a:lnSpc>
              <a:spcBef>
                <a:spcPct val="0"/>
              </a:spcBef>
              <a:spcAft>
                <a:spcPct val="35000"/>
              </a:spcAft>
              <a:buClr>
                <a:srgbClr val="D45D00"/>
              </a:buClr>
            </a:pPr>
            <a:r>
              <a:rPr lang="en-US" sz="1000" b="1" kern="0" dirty="0">
                <a:solidFill>
                  <a:srgbClr val="63666A"/>
                </a:solidFill>
                <a:ea typeface="Arial Unicode MS" pitchFamily="34" charset="-128"/>
              </a:rPr>
              <a:t>Integrated</a:t>
            </a:r>
            <a:br>
              <a:rPr lang="en-US" sz="1000" b="1" kern="0" dirty="0">
                <a:solidFill>
                  <a:srgbClr val="63666A"/>
                </a:solidFill>
                <a:ea typeface="Arial Unicode MS" pitchFamily="34" charset="-128"/>
              </a:rPr>
            </a:br>
            <a:r>
              <a:rPr lang="en-US" sz="1000" b="1" kern="0" dirty="0">
                <a:solidFill>
                  <a:srgbClr val="63666A"/>
                </a:solidFill>
                <a:ea typeface="Arial Unicode MS" pitchFamily="34" charset="-128"/>
              </a:rPr>
              <a:t>delivery</a:t>
            </a:r>
            <a:endParaRPr lang="en-US" sz="1000" dirty="0">
              <a:solidFill>
                <a:srgbClr val="FFFFFF"/>
              </a:solidFill>
            </a:endParaRPr>
          </a:p>
        </p:txBody>
      </p:sp>
      <p:sp>
        <p:nvSpPr>
          <p:cNvPr id="43" name="Oval 42"/>
          <p:cNvSpPr/>
          <p:nvPr/>
        </p:nvSpPr>
        <p:spPr>
          <a:xfrm>
            <a:off x="448778" y="4069166"/>
            <a:ext cx="1150527" cy="1150527"/>
          </a:xfrm>
          <a:prstGeom prst="ellipse">
            <a:avLst/>
          </a:prstGeom>
          <a:solidFill>
            <a:schemeClr val="bg1"/>
          </a:solidFill>
          <a:ln w="19050">
            <a:solidFill>
              <a:srgbClr val="BFBFBF"/>
            </a:solidFill>
          </a:ln>
          <a:effectLst>
            <a:outerShdw blurRad="101600" dist="25400" dir="5400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588" indent="-1588" algn="ctr" fontAlgn="base">
              <a:spcBef>
                <a:spcPct val="0"/>
              </a:spcBef>
              <a:buClr>
                <a:srgbClr val="D45D00"/>
              </a:buClr>
            </a:pPr>
            <a:r>
              <a:rPr lang="en-US" sz="1000" b="1" kern="0" dirty="0">
                <a:solidFill>
                  <a:srgbClr val="63666A"/>
                </a:solidFill>
                <a:ea typeface="Arial Unicode MS" pitchFamily="34" charset="-128"/>
              </a:rPr>
              <a:t>Analytics and </a:t>
            </a:r>
            <a:r>
              <a:rPr lang="en-US" sz="1000" b="1" kern="0" dirty="0" smtClean="0">
                <a:solidFill>
                  <a:srgbClr val="63666A"/>
                </a:solidFill>
                <a:ea typeface="Arial Unicode MS" pitchFamily="34" charset="-128"/>
              </a:rPr>
              <a:t/>
            </a:r>
            <a:br>
              <a:rPr lang="en-US" sz="1000" b="1" kern="0" dirty="0" smtClean="0">
                <a:solidFill>
                  <a:srgbClr val="63666A"/>
                </a:solidFill>
                <a:ea typeface="Arial Unicode MS" pitchFamily="34" charset="-128"/>
              </a:rPr>
            </a:br>
            <a:r>
              <a:rPr lang="en-US" sz="1000" b="1" kern="0" dirty="0" smtClean="0">
                <a:solidFill>
                  <a:srgbClr val="63666A"/>
                </a:solidFill>
                <a:ea typeface="Arial Unicode MS" pitchFamily="34" charset="-128"/>
              </a:rPr>
              <a:t>reporting</a:t>
            </a:r>
            <a:endParaRPr lang="en-US" sz="1000" b="1" kern="0" dirty="0">
              <a:solidFill>
                <a:srgbClr val="63666A"/>
              </a:solidFill>
              <a:ea typeface="Arial Unicode MS" pitchFamily="34" charset="-128"/>
            </a:endParaRPr>
          </a:p>
        </p:txBody>
      </p:sp>
      <p:sp>
        <p:nvSpPr>
          <p:cNvPr id="44" name="Oval 43"/>
          <p:cNvSpPr/>
          <p:nvPr/>
        </p:nvSpPr>
        <p:spPr>
          <a:xfrm>
            <a:off x="1662836" y="4714181"/>
            <a:ext cx="1150527" cy="1150527"/>
          </a:xfrm>
          <a:prstGeom prst="ellipse">
            <a:avLst/>
          </a:prstGeom>
          <a:solidFill>
            <a:schemeClr val="bg1"/>
          </a:solidFill>
          <a:ln w="19050">
            <a:solidFill>
              <a:srgbClr val="BFBFBF"/>
            </a:solidFill>
          </a:ln>
          <a:effectLst>
            <a:outerShdw blurRad="101600" dist="25400" dir="5400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588" indent="-1588" algn="ctr" fontAlgn="base">
              <a:spcBef>
                <a:spcPct val="0"/>
              </a:spcBef>
              <a:buClr>
                <a:srgbClr val="D45D00"/>
              </a:buClr>
            </a:pPr>
            <a:r>
              <a:rPr lang="en-US" sz="1000" b="1" kern="0" dirty="0">
                <a:solidFill>
                  <a:srgbClr val="63666A"/>
                </a:solidFill>
                <a:ea typeface="Arial Unicode MS" pitchFamily="34" charset="-128"/>
              </a:rPr>
              <a:t>Payment </a:t>
            </a:r>
            <a:r>
              <a:rPr lang="en-US" sz="1000" b="1" kern="0" dirty="0" smtClean="0">
                <a:solidFill>
                  <a:srgbClr val="63666A"/>
                </a:solidFill>
                <a:ea typeface="Arial Unicode MS" pitchFamily="34" charset="-128"/>
              </a:rPr>
              <a:t/>
            </a:r>
            <a:br>
              <a:rPr lang="en-US" sz="1000" b="1" kern="0" dirty="0" smtClean="0">
                <a:solidFill>
                  <a:srgbClr val="63666A"/>
                </a:solidFill>
                <a:ea typeface="Arial Unicode MS" pitchFamily="34" charset="-128"/>
              </a:rPr>
            </a:br>
            <a:r>
              <a:rPr lang="en-US" sz="1000" b="1" kern="0" dirty="0" smtClean="0">
                <a:solidFill>
                  <a:srgbClr val="63666A"/>
                </a:solidFill>
                <a:ea typeface="Arial Unicode MS" pitchFamily="34" charset="-128"/>
              </a:rPr>
              <a:t>administration </a:t>
            </a:r>
            <a:br>
              <a:rPr lang="en-US" sz="1000" b="1" kern="0" dirty="0" smtClean="0">
                <a:solidFill>
                  <a:srgbClr val="63666A"/>
                </a:solidFill>
                <a:ea typeface="Arial Unicode MS" pitchFamily="34" charset="-128"/>
              </a:rPr>
            </a:br>
            <a:r>
              <a:rPr lang="en-US" sz="1000" b="1" kern="0" dirty="0" smtClean="0">
                <a:solidFill>
                  <a:srgbClr val="63666A"/>
                </a:solidFill>
                <a:ea typeface="Arial Unicode MS" pitchFamily="34" charset="-128"/>
              </a:rPr>
              <a:t>infrastructure</a:t>
            </a:r>
            <a:endParaRPr lang="en-US" sz="1000" b="1" kern="0" dirty="0">
              <a:solidFill>
                <a:srgbClr val="63666A"/>
              </a:solidFill>
              <a:ea typeface="Arial Unicode MS" pitchFamily="34" charset="-128"/>
            </a:endParaRPr>
          </a:p>
        </p:txBody>
      </p:sp>
      <p:sp>
        <p:nvSpPr>
          <p:cNvPr id="45" name="Oval 44"/>
          <p:cNvSpPr/>
          <p:nvPr/>
        </p:nvSpPr>
        <p:spPr>
          <a:xfrm>
            <a:off x="2929314" y="4025924"/>
            <a:ext cx="1150527" cy="1150527"/>
          </a:xfrm>
          <a:prstGeom prst="ellipse">
            <a:avLst/>
          </a:prstGeom>
          <a:solidFill>
            <a:schemeClr val="bg1"/>
          </a:solidFill>
          <a:ln w="19050">
            <a:solidFill>
              <a:srgbClr val="BFBFBF"/>
            </a:solidFill>
          </a:ln>
          <a:effectLst>
            <a:outerShdw blurRad="101600" dist="25400" dir="5400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588" indent="-1588" algn="ctr" fontAlgn="base">
              <a:spcBef>
                <a:spcPct val="0"/>
              </a:spcBef>
              <a:buClr>
                <a:srgbClr val="D45D00"/>
              </a:buClr>
            </a:pPr>
            <a:r>
              <a:rPr lang="en-US" sz="1000" b="1" kern="0" dirty="0">
                <a:solidFill>
                  <a:srgbClr val="63666A"/>
                </a:solidFill>
                <a:ea typeface="Arial Unicode MS" pitchFamily="34" charset="-128"/>
              </a:rPr>
              <a:t>Contract </a:t>
            </a:r>
            <a:br>
              <a:rPr lang="en-US" sz="1000" b="1" kern="0" dirty="0">
                <a:solidFill>
                  <a:srgbClr val="63666A"/>
                </a:solidFill>
                <a:ea typeface="Arial Unicode MS" pitchFamily="34" charset="-128"/>
              </a:rPr>
            </a:br>
            <a:r>
              <a:rPr lang="en-US" sz="1000" b="1" kern="0" dirty="0">
                <a:solidFill>
                  <a:srgbClr val="63666A"/>
                </a:solidFill>
                <a:ea typeface="Arial Unicode MS" pitchFamily="34" charset="-128"/>
              </a:rPr>
              <a:t>management </a:t>
            </a:r>
            <a:br>
              <a:rPr lang="en-US" sz="1000" b="1" kern="0" dirty="0">
                <a:solidFill>
                  <a:srgbClr val="63666A"/>
                </a:solidFill>
                <a:ea typeface="Arial Unicode MS" pitchFamily="34" charset="-128"/>
              </a:rPr>
            </a:br>
            <a:r>
              <a:rPr lang="en-US" sz="1000" b="1" kern="0" dirty="0">
                <a:solidFill>
                  <a:srgbClr val="63666A"/>
                </a:solidFill>
                <a:ea typeface="Arial Unicode MS" pitchFamily="34" charset="-128"/>
              </a:rPr>
              <a:t>and modeling</a:t>
            </a:r>
          </a:p>
        </p:txBody>
      </p:sp>
      <p:sp>
        <p:nvSpPr>
          <p:cNvPr id="46" name="Oval 45"/>
          <p:cNvSpPr/>
          <p:nvPr/>
        </p:nvSpPr>
        <p:spPr>
          <a:xfrm>
            <a:off x="2934057" y="2589017"/>
            <a:ext cx="1150527" cy="1150527"/>
          </a:xfrm>
          <a:prstGeom prst="ellipse">
            <a:avLst/>
          </a:prstGeom>
          <a:solidFill>
            <a:schemeClr val="bg1"/>
          </a:solidFill>
          <a:ln w="19050">
            <a:solidFill>
              <a:srgbClr val="BFBFBF"/>
            </a:solidFill>
          </a:ln>
          <a:effectLst>
            <a:outerShdw blurRad="101600" dist="25400" dir="5400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588" indent="-1588" algn="ctr" fontAlgn="base">
              <a:spcBef>
                <a:spcPct val="0"/>
              </a:spcBef>
              <a:buClr>
                <a:srgbClr val="D45D00"/>
              </a:buClr>
            </a:pPr>
            <a:r>
              <a:rPr lang="en-US" sz="1000" b="1" kern="0" dirty="0" smtClean="0">
                <a:solidFill>
                  <a:srgbClr val="63666A"/>
                </a:solidFill>
                <a:ea typeface="Arial Unicode MS" pitchFamily="34" charset="-128"/>
              </a:rPr>
              <a:t>Attribution &amp;</a:t>
            </a:r>
          </a:p>
          <a:p>
            <a:pPr marL="1588" indent="-1588" algn="ctr" fontAlgn="base">
              <a:spcBef>
                <a:spcPct val="0"/>
              </a:spcBef>
              <a:buClr>
                <a:srgbClr val="D45D00"/>
              </a:buClr>
            </a:pPr>
            <a:r>
              <a:rPr lang="en-US" sz="1000" b="1" kern="0" dirty="0">
                <a:solidFill>
                  <a:srgbClr val="63666A"/>
                </a:solidFill>
                <a:ea typeface="Arial Unicode MS" pitchFamily="34" charset="-128"/>
              </a:rPr>
              <a:t> </a:t>
            </a:r>
            <a:r>
              <a:rPr lang="en-US" sz="1000" b="1" kern="0" dirty="0" smtClean="0">
                <a:solidFill>
                  <a:srgbClr val="63666A"/>
                </a:solidFill>
                <a:ea typeface="Arial Unicode MS" pitchFamily="34" charset="-128"/>
              </a:rPr>
              <a:t>roster </a:t>
            </a:r>
          </a:p>
          <a:p>
            <a:pPr marL="1588" indent="-1588" algn="ctr" fontAlgn="base">
              <a:spcBef>
                <a:spcPct val="0"/>
              </a:spcBef>
              <a:buClr>
                <a:srgbClr val="D45D00"/>
              </a:buClr>
            </a:pPr>
            <a:r>
              <a:rPr lang="en-US" sz="1000" b="1" kern="0" dirty="0" smtClean="0">
                <a:solidFill>
                  <a:srgbClr val="63666A"/>
                </a:solidFill>
                <a:ea typeface="Arial Unicode MS" pitchFamily="34" charset="-128"/>
              </a:rPr>
              <a:t>management</a:t>
            </a:r>
            <a:endParaRPr lang="en-US" sz="1000" b="1" kern="0" dirty="0">
              <a:solidFill>
                <a:srgbClr val="63666A"/>
              </a:solidFill>
              <a:ea typeface="Arial Unicode MS" pitchFamily="34" charset="-128"/>
            </a:endParaRPr>
          </a:p>
        </p:txBody>
      </p:sp>
      <p:sp>
        <p:nvSpPr>
          <p:cNvPr id="47" name="Oval 46"/>
          <p:cNvSpPr/>
          <p:nvPr/>
        </p:nvSpPr>
        <p:spPr>
          <a:xfrm>
            <a:off x="1679651" y="1874547"/>
            <a:ext cx="1150527" cy="1150527"/>
          </a:xfrm>
          <a:prstGeom prst="ellipse">
            <a:avLst/>
          </a:prstGeom>
          <a:solidFill>
            <a:schemeClr val="bg1"/>
          </a:solidFill>
          <a:ln w="19050">
            <a:solidFill>
              <a:srgbClr val="BFBFBF"/>
            </a:solidFill>
          </a:ln>
          <a:effectLst>
            <a:outerShdw blurRad="101600" dist="25400" dir="5400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588" indent="-1588" algn="ctr" fontAlgn="base">
              <a:spcBef>
                <a:spcPct val="0"/>
              </a:spcBef>
              <a:buClr>
                <a:srgbClr val="D45D00"/>
              </a:buClr>
            </a:pPr>
            <a:r>
              <a:rPr lang="en-US" sz="1000" b="1" kern="0" dirty="0">
                <a:solidFill>
                  <a:srgbClr val="63666A"/>
                </a:solidFill>
                <a:ea typeface="Arial Unicode MS" pitchFamily="34" charset="-128"/>
              </a:rPr>
              <a:t>Opportunity </a:t>
            </a:r>
            <a:r>
              <a:rPr lang="en-US" sz="1000" b="1" kern="0" dirty="0" smtClean="0">
                <a:solidFill>
                  <a:srgbClr val="63666A"/>
                </a:solidFill>
                <a:ea typeface="Arial Unicode MS" pitchFamily="34" charset="-128"/>
              </a:rPr>
              <a:t/>
            </a:r>
            <a:br>
              <a:rPr lang="en-US" sz="1000" b="1" kern="0" dirty="0" smtClean="0">
                <a:solidFill>
                  <a:srgbClr val="63666A"/>
                </a:solidFill>
                <a:ea typeface="Arial Unicode MS" pitchFamily="34" charset="-128"/>
              </a:rPr>
            </a:br>
            <a:r>
              <a:rPr lang="en-US" sz="1000" b="1" kern="0" dirty="0" smtClean="0">
                <a:solidFill>
                  <a:srgbClr val="63666A"/>
                </a:solidFill>
                <a:ea typeface="Arial Unicode MS" pitchFamily="34" charset="-128"/>
              </a:rPr>
              <a:t>analysis</a:t>
            </a:r>
            <a:endParaRPr lang="en-US" sz="1000" b="1" kern="0" dirty="0">
              <a:solidFill>
                <a:srgbClr val="63666A"/>
              </a:solidFill>
              <a:ea typeface="Arial Unicode MS" pitchFamily="34" charset="-128"/>
            </a:endParaRPr>
          </a:p>
        </p:txBody>
      </p:sp>
      <p:sp>
        <p:nvSpPr>
          <p:cNvPr id="48" name="Oval 47"/>
          <p:cNvSpPr/>
          <p:nvPr/>
        </p:nvSpPr>
        <p:spPr>
          <a:xfrm>
            <a:off x="1551132" y="3168190"/>
            <a:ext cx="1399448" cy="1399448"/>
          </a:xfrm>
          <a:prstGeom prst="ellipse">
            <a:avLst/>
          </a:prstGeom>
          <a:solidFill>
            <a:schemeClr val="accent1"/>
          </a:solidFill>
          <a:ln w="19050">
            <a:noFill/>
          </a:ln>
          <a:effectLst>
            <a:outerShdw blurRad="101600" dist="25400" dir="5400000" algn="ctr"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588" indent="-1588" algn="ctr" fontAlgn="base">
              <a:spcBef>
                <a:spcPct val="0"/>
              </a:spcBef>
              <a:buClr>
                <a:srgbClr val="D45D00"/>
              </a:buClr>
              <a:defRPr/>
            </a:pPr>
            <a:r>
              <a:rPr lang="en-US" sz="1400" b="1" dirty="0">
                <a:solidFill>
                  <a:srgbClr val="FFFFFF"/>
                </a:solidFill>
                <a:ea typeface="Arial Unicode MS" pitchFamily="34" charset="-128"/>
              </a:rPr>
              <a:t>Value-based</a:t>
            </a:r>
            <a:r>
              <a:rPr lang="en-US" sz="1400" b="1">
                <a:solidFill>
                  <a:srgbClr val="FFFFFF"/>
                </a:solidFill>
                <a:ea typeface="Arial Unicode MS" pitchFamily="34" charset="-128"/>
              </a:rPr>
              <a:t/>
            </a:r>
            <a:br>
              <a:rPr lang="en-US" sz="1400" b="1">
                <a:solidFill>
                  <a:srgbClr val="FFFFFF"/>
                </a:solidFill>
                <a:ea typeface="Arial Unicode MS" pitchFamily="34" charset="-128"/>
              </a:rPr>
            </a:br>
            <a:r>
              <a:rPr lang="en-US" sz="1400" b="1" smtClean="0">
                <a:solidFill>
                  <a:srgbClr val="FFFFFF"/>
                </a:solidFill>
                <a:ea typeface="Arial Unicode MS" pitchFamily="34" charset="-128"/>
              </a:rPr>
              <a:t>care</a:t>
            </a:r>
          </a:p>
        </p:txBody>
      </p:sp>
    </p:spTree>
    <p:extLst>
      <p:ext uri="{BB962C8B-B14F-4D97-AF65-F5344CB8AC3E}">
        <p14:creationId xmlns:p14="http://schemas.microsoft.com/office/powerpoint/2010/main" val="294942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up)">
                                      <p:cBhvr>
                                        <p:cTn id="7"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629150" y="1558924"/>
            <a:ext cx="4029075" cy="40497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0" bIns="0" rtlCol="0" anchor="t" anchorCtr="0"/>
          <a:lstStyle/>
          <a:p>
            <a:pPr algn="ctr"/>
            <a:endParaRPr lang="en-US" sz="1400" dirty="0">
              <a:solidFill>
                <a:schemeClr val="tx1"/>
              </a:solidFill>
            </a:endParaRPr>
          </a:p>
        </p:txBody>
      </p:sp>
      <p:sp>
        <p:nvSpPr>
          <p:cNvPr id="2" name="Title 1"/>
          <p:cNvSpPr>
            <a:spLocks noGrp="1"/>
          </p:cNvSpPr>
          <p:nvPr>
            <p:ph type="title"/>
          </p:nvPr>
        </p:nvSpPr>
        <p:spPr/>
        <p:txBody>
          <a:bodyPr/>
          <a:lstStyle/>
          <a:p>
            <a:r>
              <a:rPr lang="en-US" dirty="0" smtClean="0"/>
              <a:t>Value-based care — Business impact and value</a:t>
            </a:r>
            <a:endParaRPr lang="en-US" dirty="0"/>
          </a:p>
        </p:txBody>
      </p:sp>
      <p:sp>
        <p:nvSpPr>
          <p:cNvPr id="6" name="Content Placeholder 2"/>
          <p:cNvSpPr txBox="1">
            <a:spLocks/>
          </p:cNvSpPr>
          <p:nvPr/>
        </p:nvSpPr>
        <p:spPr>
          <a:xfrm>
            <a:off x="439737" y="1558924"/>
            <a:ext cx="4122738" cy="4049713"/>
          </a:xfrm>
          <a:prstGeom prst="rect">
            <a:avLst/>
          </a:prstGeom>
          <a:solidFill>
            <a:schemeClr val="accent1"/>
          </a:solidFill>
        </p:spPr>
        <p:txBody>
          <a:bodyPr lIns="182880" rIns="182880" anchor="ctr"/>
          <a:lstStyle>
            <a:lvl1pPr marL="168275" indent="-168275"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1pPr>
            <a:lvl2pPr marL="509588" indent="-227013"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2pPr>
            <a:lvl3pPr marL="795338" indent="-171450"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3pPr>
            <a:lvl4pPr marL="1139825" indent="-230188" algn="l" rtl="0" eaLnBrk="0" fontAlgn="base" hangingPunct="0">
              <a:lnSpc>
                <a:spcPct val="95000"/>
              </a:lnSpc>
              <a:spcBef>
                <a:spcPct val="0"/>
              </a:spcBef>
              <a:spcAft>
                <a:spcPct val="35000"/>
              </a:spcAft>
              <a:buClr>
                <a:schemeClr val="tx1"/>
              </a:buClr>
              <a:buFont typeface="Arial" pitchFamily="34" charset="0"/>
              <a:buChar char="–"/>
              <a:defRPr sz="2000">
                <a:solidFill>
                  <a:schemeClr val="tx1"/>
                </a:solidFill>
                <a:latin typeface="+mn-lt"/>
                <a:ea typeface="+mn-ea"/>
                <a:cs typeface="+mn-cs"/>
              </a:defRPr>
            </a:lvl4pPr>
            <a:lvl5pPr marL="1420813" indent="-166688" algn="l" rtl="0" eaLnBrk="0" fontAlgn="base" hangingPunct="0">
              <a:lnSpc>
                <a:spcPct val="95000"/>
              </a:lnSpc>
              <a:spcBef>
                <a:spcPct val="0"/>
              </a:spcBef>
              <a:spcAft>
                <a:spcPct val="35000"/>
              </a:spcAft>
              <a:buClr>
                <a:schemeClr val="accent1"/>
              </a:buClr>
              <a:buChar char="•"/>
              <a:defRPr sz="2000">
                <a:solidFill>
                  <a:schemeClr val="tx1"/>
                </a:solidFill>
                <a:latin typeface="+mn-lt"/>
                <a:ea typeface="+mn-ea"/>
                <a:cs typeface="+mn-cs"/>
              </a:defRPr>
            </a:lvl5pPr>
            <a:lvl6pPr marL="18780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6pPr>
            <a:lvl7pPr marL="23352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7pPr>
            <a:lvl8pPr marL="27924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8pPr>
            <a:lvl9pPr marL="3249613" indent="-166688" algn="l" rtl="0" fontAlgn="base">
              <a:lnSpc>
                <a:spcPct val="95000"/>
              </a:lnSpc>
              <a:spcBef>
                <a:spcPct val="0"/>
              </a:spcBef>
              <a:spcAft>
                <a:spcPct val="35000"/>
              </a:spcAft>
              <a:buClr>
                <a:schemeClr val="accent1"/>
              </a:buClr>
              <a:buChar char="•"/>
              <a:defRPr sz="2000">
                <a:solidFill>
                  <a:schemeClr val="tx1"/>
                </a:solidFill>
                <a:latin typeface="+mn-lt"/>
                <a:ea typeface="+mn-ea"/>
                <a:cs typeface="+mn-cs"/>
              </a:defRPr>
            </a:lvl9pPr>
          </a:lstStyle>
          <a:p>
            <a:pPr marL="0" indent="0">
              <a:lnSpc>
                <a:spcPct val="120000"/>
              </a:lnSpc>
              <a:buNone/>
            </a:pPr>
            <a:r>
              <a:rPr lang="en-US" sz="2400" dirty="0" smtClean="0">
                <a:solidFill>
                  <a:schemeClr val="bg1"/>
                </a:solidFill>
                <a:cs typeface="Arial" charset="0"/>
              </a:rPr>
              <a:t>Optum’s Value-Based Care helps health plans reduce medical costs by 4% – 8% through a combination of services and proprietary technology.</a:t>
            </a:r>
            <a:endParaRPr lang="en-US" sz="2400" dirty="0">
              <a:solidFill>
                <a:schemeClr val="bg1"/>
              </a:solidFill>
              <a:cs typeface="Arial" charset="0"/>
            </a:endParaRPr>
          </a:p>
        </p:txBody>
      </p:sp>
      <p:sp>
        <p:nvSpPr>
          <p:cNvPr id="14" name="Rectangle 13"/>
          <p:cNvSpPr/>
          <p:nvPr/>
        </p:nvSpPr>
        <p:spPr>
          <a:xfrm>
            <a:off x="4629150" y="3040855"/>
            <a:ext cx="1340930" cy="908274"/>
          </a:xfrm>
          <a:prstGeom prst="rect">
            <a:avLst/>
          </a:prstGeom>
          <a:noFill/>
        </p:spPr>
        <p:txBody>
          <a:bodyPr lIns="0" tIns="0" rIns="0" bIns="45720" anchor="b" anchorCtr="0">
            <a:noAutofit/>
          </a:bodyPr>
          <a:lstStyle/>
          <a:p>
            <a:pPr algn="ctr">
              <a:lnSpc>
                <a:spcPct val="90000"/>
              </a:lnSpc>
              <a:defRPr/>
            </a:pPr>
            <a:r>
              <a:rPr lang="en-US" sz="1400" dirty="0" smtClean="0"/>
              <a:t>Reduced hospital</a:t>
            </a:r>
            <a:br>
              <a:rPr lang="en-US" sz="1400" dirty="0" smtClean="0"/>
            </a:br>
            <a:r>
              <a:rPr lang="en-US" sz="1400" dirty="0" smtClean="0"/>
              <a:t>admissions</a:t>
            </a:r>
            <a:endParaRPr lang="en-US" sz="1400"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sp>
        <p:nvSpPr>
          <p:cNvPr id="15" name="Rectangle 14"/>
          <p:cNvSpPr/>
          <p:nvPr/>
        </p:nvSpPr>
        <p:spPr>
          <a:xfrm>
            <a:off x="6041308" y="3040855"/>
            <a:ext cx="1272845" cy="908274"/>
          </a:xfrm>
          <a:prstGeom prst="rect">
            <a:avLst/>
          </a:prstGeom>
          <a:noFill/>
        </p:spPr>
        <p:txBody>
          <a:bodyPr lIns="0" tIns="0" rIns="0" bIns="45720" anchor="b" anchorCtr="0">
            <a:noAutofit/>
          </a:bodyPr>
          <a:lstStyle/>
          <a:p>
            <a:pPr algn="ctr">
              <a:lnSpc>
                <a:spcPct val="90000"/>
              </a:lnSpc>
              <a:defRPr/>
            </a:pPr>
            <a:r>
              <a:rPr lang="en-US" sz="1400" dirty="0" smtClean="0"/>
              <a:t>Readmissions to hospital</a:t>
            </a:r>
            <a:endParaRPr lang="en-US" sz="1400"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sp>
        <p:nvSpPr>
          <p:cNvPr id="16" name="Rectangle 15"/>
          <p:cNvSpPr/>
          <p:nvPr/>
        </p:nvSpPr>
        <p:spPr>
          <a:xfrm>
            <a:off x="7385380" y="3040855"/>
            <a:ext cx="1272845" cy="908274"/>
          </a:xfrm>
          <a:prstGeom prst="rect">
            <a:avLst/>
          </a:prstGeom>
          <a:noFill/>
        </p:spPr>
        <p:txBody>
          <a:bodyPr lIns="0" tIns="0" rIns="0" bIns="45720" anchor="b" anchorCtr="0">
            <a:noAutofit/>
          </a:bodyPr>
          <a:lstStyle/>
          <a:p>
            <a:pPr algn="ctr">
              <a:lnSpc>
                <a:spcPct val="90000"/>
              </a:lnSpc>
              <a:defRPr/>
            </a:pPr>
            <a:r>
              <a:rPr lang="en-US" sz="1400" dirty="0" smtClean="0"/>
              <a:t>Emergency room visits</a:t>
            </a:r>
            <a:endParaRPr lang="en-US" sz="1400" spc="50" dirty="0">
              <a:ln w="13500">
                <a:solidFill>
                  <a:schemeClr val="accent1">
                    <a:shade val="2500"/>
                    <a:alpha val="6500"/>
                  </a:schemeClr>
                </a:solidFill>
                <a:prstDash val="solid"/>
              </a:ln>
              <a:effectLst>
                <a:innerShdw blurRad="50900" dist="38500" dir="13500000">
                  <a:srgbClr val="000000">
                    <a:alpha val="60000"/>
                  </a:srgbClr>
                </a:innerShdw>
              </a:effectLst>
            </a:endParaRPr>
          </a:p>
        </p:txBody>
      </p:sp>
      <p:sp>
        <p:nvSpPr>
          <p:cNvPr id="19" name="Down Arrow 18"/>
          <p:cNvSpPr/>
          <p:nvPr/>
        </p:nvSpPr>
        <p:spPr>
          <a:xfrm>
            <a:off x="4863411" y="3996754"/>
            <a:ext cx="872407" cy="908274"/>
          </a:xfrm>
          <a:prstGeom prst="downArrow">
            <a:avLst>
              <a:gd name="adj1" fmla="val 73731"/>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900" dirty="0" smtClean="0"/>
              <a:t>DOWN</a:t>
            </a:r>
          </a:p>
          <a:p>
            <a:pPr algn="ctr"/>
            <a:r>
              <a:rPr lang="en-US" b="1" dirty="0" smtClean="0"/>
              <a:t>11</a:t>
            </a:r>
            <a:r>
              <a:rPr lang="en-US" dirty="0" smtClean="0"/>
              <a:t>%</a:t>
            </a:r>
            <a:endParaRPr lang="en-US" dirty="0"/>
          </a:p>
        </p:txBody>
      </p:sp>
      <p:sp>
        <p:nvSpPr>
          <p:cNvPr id="20" name="Down Arrow 19"/>
          <p:cNvSpPr/>
          <p:nvPr/>
        </p:nvSpPr>
        <p:spPr>
          <a:xfrm>
            <a:off x="6224504" y="3996754"/>
            <a:ext cx="872407" cy="908274"/>
          </a:xfrm>
          <a:prstGeom prst="downArrow">
            <a:avLst>
              <a:gd name="adj1" fmla="val 73731"/>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900" dirty="0" smtClean="0"/>
              <a:t>DOWN</a:t>
            </a:r>
          </a:p>
          <a:p>
            <a:pPr algn="ctr"/>
            <a:r>
              <a:rPr lang="en-US" b="1" dirty="0" smtClean="0"/>
              <a:t>7</a:t>
            </a:r>
            <a:r>
              <a:rPr lang="en-US" dirty="0" smtClean="0"/>
              <a:t>%</a:t>
            </a:r>
            <a:endParaRPr lang="en-US" dirty="0"/>
          </a:p>
        </p:txBody>
      </p:sp>
      <p:sp>
        <p:nvSpPr>
          <p:cNvPr id="21" name="Down Arrow 20"/>
          <p:cNvSpPr/>
          <p:nvPr/>
        </p:nvSpPr>
        <p:spPr>
          <a:xfrm>
            <a:off x="7585598" y="3996754"/>
            <a:ext cx="872407" cy="908274"/>
          </a:xfrm>
          <a:prstGeom prst="downArrow">
            <a:avLst>
              <a:gd name="adj1" fmla="val 73731"/>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a:r>
              <a:rPr lang="en-US" sz="900" dirty="0" smtClean="0"/>
              <a:t>DOWN</a:t>
            </a:r>
          </a:p>
          <a:p>
            <a:pPr algn="ctr"/>
            <a:r>
              <a:rPr lang="en-US" b="1" dirty="0" smtClean="0"/>
              <a:t>8</a:t>
            </a:r>
            <a:r>
              <a:rPr lang="en-US" dirty="0" smtClean="0"/>
              <a:t>%</a:t>
            </a:r>
            <a:endParaRPr lang="en-US" dirty="0"/>
          </a:p>
        </p:txBody>
      </p:sp>
      <p:sp>
        <p:nvSpPr>
          <p:cNvPr id="23" name="Rectangle 22"/>
          <p:cNvSpPr/>
          <p:nvPr/>
        </p:nvSpPr>
        <p:spPr>
          <a:xfrm>
            <a:off x="4745218" y="1707355"/>
            <a:ext cx="3789182" cy="1386682"/>
          </a:xfrm>
          <a:prstGeom prst="rect">
            <a:avLst/>
          </a:prstGeom>
          <a:noFill/>
        </p:spPr>
        <p:txBody>
          <a:bodyPr lIns="0" tIns="0" rIns="0" bIns="0" anchor="ctr" anchorCtr="0">
            <a:noAutofit/>
          </a:bodyPr>
          <a:lstStyle/>
          <a:p>
            <a:pPr algn="ctr"/>
            <a:r>
              <a:rPr lang="en-US" dirty="0"/>
              <a:t>A large national health plan implementing VBC realized 6% </a:t>
            </a:r>
            <a:r>
              <a:rPr lang="en-US" dirty="0" smtClean="0"/>
              <a:t/>
            </a:r>
            <a:br>
              <a:rPr lang="en-US" dirty="0" smtClean="0"/>
            </a:br>
            <a:r>
              <a:rPr lang="en-US" dirty="0" smtClean="0"/>
              <a:t>in </a:t>
            </a:r>
            <a:r>
              <a:rPr lang="en-US" dirty="0"/>
              <a:t>lowering medical costs in </a:t>
            </a:r>
            <a:r>
              <a:rPr lang="en-US" dirty="0" smtClean="0"/>
              <a:t>2014.</a:t>
            </a:r>
            <a:endParaRPr lang="en-US" dirty="0"/>
          </a:p>
        </p:txBody>
      </p:sp>
      <p:cxnSp>
        <p:nvCxnSpPr>
          <p:cNvPr id="25" name="Straight Connector 24"/>
          <p:cNvCxnSpPr/>
          <p:nvPr/>
        </p:nvCxnSpPr>
        <p:spPr>
          <a:xfrm>
            <a:off x="4863411" y="3086100"/>
            <a:ext cx="35185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7398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1082" y="2088913"/>
            <a:ext cx="7732711" cy="1223319"/>
          </a:xfrm>
        </p:spPr>
        <p:txBody>
          <a:bodyPr/>
          <a:lstStyle/>
          <a:p>
            <a:r>
              <a:rPr lang="en-US" dirty="0" smtClean="0"/>
              <a:t>Thank you</a:t>
            </a:r>
            <a:endParaRPr lang="en-US" dirty="0"/>
          </a:p>
        </p:txBody>
      </p:sp>
      <p:sp>
        <p:nvSpPr>
          <p:cNvPr id="3" name="Subtitle 2"/>
          <p:cNvSpPr>
            <a:spLocks noGrp="1"/>
          </p:cNvSpPr>
          <p:nvPr>
            <p:ph type="subTitle" idx="1"/>
          </p:nvPr>
        </p:nvSpPr>
        <p:spPr>
          <a:xfrm>
            <a:off x="845179" y="2941675"/>
            <a:ext cx="7772400" cy="2613735"/>
          </a:xfrm>
          <a:noFill/>
        </p:spPr>
        <p:txBody>
          <a:bodyPr/>
          <a:lstStyle/>
          <a:p>
            <a:pPr>
              <a:lnSpc>
                <a:spcPct val="80000"/>
              </a:lnSpc>
              <a:spcBef>
                <a:spcPts val="600"/>
              </a:spcBef>
            </a:pPr>
            <a:endParaRPr lang="en-US" dirty="0" smtClean="0"/>
          </a:p>
          <a:p>
            <a:pPr>
              <a:lnSpc>
                <a:spcPct val="80000"/>
              </a:lnSpc>
              <a:spcBef>
                <a:spcPts val="600"/>
              </a:spcBef>
            </a:pPr>
            <a:r>
              <a:rPr lang="en-US" b="1" dirty="0" smtClean="0"/>
              <a:t>Contact Information</a:t>
            </a:r>
          </a:p>
          <a:p>
            <a:pPr>
              <a:lnSpc>
                <a:spcPct val="80000"/>
              </a:lnSpc>
              <a:spcBef>
                <a:spcPts val="600"/>
              </a:spcBef>
            </a:pPr>
            <a:endParaRPr lang="en-US" sz="1200" dirty="0" smtClean="0"/>
          </a:p>
          <a:p>
            <a:pPr>
              <a:lnSpc>
                <a:spcPct val="80000"/>
              </a:lnSpc>
              <a:spcBef>
                <a:spcPts val="600"/>
              </a:spcBef>
            </a:pPr>
            <a:r>
              <a:rPr lang="en-US" sz="2000" dirty="0" smtClean="0"/>
              <a:t>Suniti Ponkshe</a:t>
            </a:r>
          </a:p>
          <a:p>
            <a:pPr>
              <a:lnSpc>
                <a:spcPct val="80000"/>
              </a:lnSpc>
              <a:spcBef>
                <a:spcPts val="600"/>
              </a:spcBef>
            </a:pPr>
            <a:r>
              <a:rPr lang="en-US" sz="2000" dirty="0" smtClean="0"/>
              <a:t>Senior Vice President</a:t>
            </a:r>
            <a:endParaRPr lang="en-US" sz="2000" dirty="0"/>
          </a:p>
          <a:p>
            <a:pPr>
              <a:lnSpc>
                <a:spcPct val="80000"/>
              </a:lnSpc>
              <a:spcBef>
                <a:spcPts val="600"/>
              </a:spcBef>
            </a:pPr>
            <a:r>
              <a:rPr lang="en-US" sz="2000" dirty="0" smtClean="0"/>
              <a:t>Risk Enablement Solutions</a:t>
            </a:r>
          </a:p>
          <a:p>
            <a:pPr>
              <a:lnSpc>
                <a:spcPct val="80000"/>
              </a:lnSpc>
              <a:spcBef>
                <a:spcPts val="600"/>
              </a:spcBef>
            </a:pPr>
            <a:r>
              <a:rPr lang="en-US" sz="2000" dirty="0" smtClean="0"/>
              <a:t>703.966.6689</a:t>
            </a:r>
            <a:endParaRPr lang="en-US" sz="2000" dirty="0"/>
          </a:p>
          <a:p>
            <a:pPr>
              <a:lnSpc>
                <a:spcPct val="80000"/>
              </a:lnSpc>
              <a:spcBef>
                <a:spcPts val="600"/>
              </a:spcBef>
            </a:pPr>
            <a:r>
              <a:rPr lang="en-US" sz="2000" dirty="0" smtClean="0">
                <a:hlinkClick r:id="rId2"/>
              </a:rPr>
              <a:t>Suniti.ponkshe@optum.com</a:t>
            </a:r>
            <a:r>
              <a:rPr lang="en-US" sz="2000" dirty="0" smtClean="0"/>
              <a:t> </a:t>
            </a:r>
          </a:p>
          <a:p>
            <a:pPr>
              <a:lnSpc>
                <a:spcPct val="80000"/>
              </a:lnSpc>
              <a:spcBef>
                <a:spcPts val="600"/>
              </a:spcBef>
            </a:pPr>
            <a:endParaRPr lang="en-US" dirty="0"/>
          </a:p>
        </p:txBody>
      </p:sp>
    </p:spTree>
    <p:extLst>
      <p:ext uri="{BB962C8B-B14F-4D97-AF65-F5344CB8AC3E}">
        <p14:creationId xmlns:p14="http://schemas.microsoft.com/office/powerpoint/2010/main" val="336494342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ptum">
  <a:themeElements>
    <a:clrScheme name="Custom 1">
      <a:dk1>
        <a:srgbClr val="55565A"/>
      </a:dk1>
      <a:lt1>
        <a:sysClr val="window" lastClr="FFFFFF"/>
      </a:lt1>
      <a:dk2>
        <a:srgbClr val="EDAA00"/>
      </a:dk2>
      <a:lt2>
        <a:srgbClr val="B3B2B1"/>
      </a:lt2>
      <a:accent1>
        <a:srgbClr val="E87722"/>
      </a:accent1>
      <a:accent2>
        <a:srgbClr val="53565A"/>
      </a:accent2>
      <a:accent3>
        <a:srgbClr val="EAAA00"/>
      </a:accent3>
      <a:accent4>
        <a:srgbClr val="888B8D"/>
      </a:accent4>
      <a:accent5>
        <a:srgbClr val="008375"/>
      </a:accent5>
      <a:accent6>
        <a:srgbClr val="004A97"/>
      </a:accent6>
      <a:hlink>
        <a:srgbClr val="00549F"/>
      </a:hlink>
      <a:folHlink>
        <a:srgbClr val="95999D"/>
      </a:folHlink>
    </a:clrScheme>
    <a:fontScheme name="Optum">
      <a:majorFont>
        <a:latin typeface="Arial"/>
        <a:ea typeface=""/>
        <a:cs typeface=""/>
      </a:majorFont>
      <a:minorFont>
        <a:latin typeface="Arial"/>
        <a:ea typeface=""/>
        <a:cs typeface=""/>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lIns="45720" rIns="45720" rtlCol="0" anchor="ctr"/>
      <a:lstStyle>
        <a:defPPr algn="ctr">
          <a:defRPr sz="1600"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dirty="0" err="1" smtClean="0">
            <a:latin typeface="Arial" pitchFamily="34" charset="0"/>
            <a:cs typeface="Arial" pitchFamily="34" charset="0"/>
          </a:defRPr>
        </a:defPPr>
      </a:lstStyle>
    </a:tx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in">
  <a:themeElements>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Main">
  <a:themeElements>
    <a:clrScheme name="3_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3_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3_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ain">
  <a:themeElements>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Main">
  <a:themeElements>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Main">
  <a:themeElements>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Main">
  <a:themeElements>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Main">
  <a:themeElements>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pitchFamily="34" charset="0"/>
            <a:ea typeface="Arial Unicode MS" pitchFamily="34" charset="-128"/>
            <a:cs typeface="Arial Unicode MS" pitchFamily="34" charset="-128"/>
          </a:defRPr>
        </a:defPPr>
      </a:lstStyle>
    </a:lnDef>
  </a:objectDefaults>
  <a:extraClrSchemeLst>
    <a:extraClrScheme>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
      <a:clrScheme name="Main 2">
        <a:dk1>
          <a:srgbClr val="53565A"/>
        </a:dk1>
        <a:lt1>
          <a:srgbClr val="FFFFFF"/>
        </a:lt1>
        <a:dk2>
          <a:srgbClr val="63666A"/>
        </a:dk2>
        <a:lt2>
          <a:srgbClr val="0D776E"/>
        </a:lt2>
        <a:accent1>
          <a:srgbClr val="D45D00"/>
        </a:accent1>
        <a:accent2>
          <a:srgbClr val="D19000"/>
        </a:accent2>
        <a:accent3>
          <a:srgbClr val="FFFFFF"/>
        </a:accent3>
        <a:accent4>
          <a:srgbClr val="46484C"/>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Main">
  <a:themeElements>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fontScheme name="Main">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68275" marR="0" indent="-168275" algn="l" defTabSz="914400" rtl="0" eaLnBrk="1" fontAlgn="base" latinLnBrk="0" hangingPunct="1">
          <a:lnSpc>
            <a:spcPct val="95000"/>
          </a:lnSpc>
          <a:spcBef>
            <a:spcPct val="0"/>
          </a:spcBef>
          <a:spcAft>
            <a:spcPct val="35000"/>
          </a:spcAft>
          <a:buClr>
            <a:schemeClr val="accent1"/>
          </a:buClr>
          <a:buSzTx/>
          <a:buFontTx/>
          <a:buChar char="•"/>
          <a:tabLst/>
          <a:defRPr kumimoji="0" lang="en-US" sz="20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Main 1">
        <a:dk1>
          <a:srgbClr val="63666A"/>
        </a:dk1>
        <a:lt1>
          <a:srgbClr val="FFFFFF"/>
        </a:lt1>
        <a:dk2>
          <a:srgbClr val="63666A"/>
        </a:dk2>
        <a:lt2>
          <a:srgbClr val="0D776E"/>
        </a:lt2>
        <a:accent1>
          <a:srgbClr val="D45D00"/>
        </a:accent1>
        <a:accent2>
          <a:srgbClr val="D19000"/>
        </a:accent2>
        <a:accent3>
          <a:srgbClr val="FFFFFF"/>
        </a:accent3>
        <a:accent4>
          <a:srgbClr val="535659"/>
        </a:accent4>
        <a:accent5>
          <a:srgbClr val="E6B6AA"/>
        </a:accent5>
        <a:accent6>
          <a:srgbClr val="BD8200"/>
        </a:accent6>
        <a:hlink>
          <a:srgbClr val="96172E"/>
        </a:hlink>
        <a:folHlink>
          <a:srgbClr val="8E93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10086</TotalTime>
  <Words>1580</Words>
  <Application>Microsoft Office PowerPoint</Application>
  <PresentationFormat>On-screen Show (4:3)</PresentationFormat>
  <Paragraphs>203</Paragraphs>
  <Slides>8</Slides>
  <Notes>7</Notes>
  <HiddenSlides>1</HiddenSlides>
  <MMClips>0</MMClips>
  <ScaleCrop>false</ScaleCrop>
  <HeadingPairs>
    <vt:vector size="6" baseType="variant">
      <vt:variant>
        <vt:lpstr>Fonts Used</vt:lpstr>
      </vt:variant>
      <vt:variant>
        <vt:i4>6</vt:i4>
      </vt:variant>
      <vt:variant>
        <vt:lpstr>Theme</vt:lpstr>
      </vt:variant>
      <vt:variant>
        <vt:i4>9</vt:i4>
      </vt:variant>
      <vt:variant>
        <vt:lpstr>Slide Titles</vt:lpstr>
      </vt:variant>
      <vt:variant>
        <vt:i4>8</vt:i4>
      </vt:variant>
    </vt:vector>
  </HeadingPairs>
  <TitlesOfParts>
    <vt:vector size="23" baseType="lpstr">
      <vt:lpstr>Arial Unicode MS</vt:lpstr>
      <vt:lpstr>ＭＳ Ｐゴシック</vt:lpstr>
      <vt:lpstr>ＭＳ Ｐゴシック</vt:lpstr>
      <vt:lpstr>Arial</vt:lpstr>
      <vt:lpstr>Calibri</vt:lpstr>
      <vt:lpstr>Wingdings</vt:lpstr>
      <vt:lpstr>Optum</vt:lpstr>
      <vt:lpstr>Main</vt:lpstr>
      <vt:lpstr>3_Main</vt:lpstr>
      <vt:lpstr>1_Main</vt:lpstr>
      <vt:lpstr>2_Main</vt:lpstr>
      <vt:lpstr>4_Main</vt:lpstr>
      <vt:lpstr>5_Main</vt:lpstr>
      <vt:lpstr>6_Main</vt:lpstr>
      <vt:lpstr>7_Main</vt:lpstr>
      <vt:lpstr>PowerPoint Presentation</vt:lpstr>
      <vt:lpstr>Market momentum toward value-based care…Are you ready?</vt:lpstr>
      <vt:lpstr>Value-based care journey — Business drivers</vt:lpstr>
      <vt:lpstr>Maturity path</vt:lpstr>
      <vt:lpstr>Value-based care — Drivers</vt:lpstr>
      <vt:lpstr>Optum brings it all together in one solution…</vt:lpstr>
      <vt:lpstr>Value-based care — Business impact and value</vt:lpstr>
      <vt:lpstr>Thank you</vt:lpstr>
    </vt:vector>
  </TitlesOfParts>
  <Company>UnitedHealth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 with lifestyle image</dc:title>
  <dc:creator>Fink, Jessica L</dc:creator>
  <cp:lastModifiedBy>Suniti</cp:lastModifiedBy>
  <cp:revision>575</cp:revision>
  <cp:lastPrinted>2015-02-26T16:14:22Z</cp:lastPrinted>
  <dcterms:created xsi:type="dcterms:W3CDTF">2013-11-07T21:12:08Z</dcterms:created>
  <dcterms:modified xsi:type="dcterms:W3CDTF">2016-05-20T12:38:24Z</dcterms:modified>
</cp:coreProperties>
</file>